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Prompt Medium" charset="1" panose="00000600000000000000"/>
      <p:regular r:id="rId17"/>
    </p:embeddedFont>
    <p:embeddedFont>
      <p:font typeface="Mukta Light" charset="1" panose="020B0000000000000000"/>
      <p:regular r:id="rId18"/>
    </p:embeddedFont>
    <p:embeddedFont>
      <p:font typeface="Mukta Bold" charset="1" panose="020B0000000000000000"/>
      <p:regular r:id="rId19"/>
    </p:embeddedFont>
    <p:embeddedFont>
      <p:font typeface="Mukta" charset="1" panose="020B000000000000000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https://gamma.app/?utm_source=made-with-gamma" TargetMode="External" Type="http://schemas.openxmlformats.org/officeDocument/2006/relationships/hyperlink"/><Relationship Id="rId5" Target="../media/image3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https://gamma.app/?utm_source=made-with-gamma" TargetMode="External" Type="http://schemas.openxmlformats.org/officeDocument/2006/relationships/hyperlink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https://gamma.app/?utm_source=made-with-gamma" TargetMode="External" Type="http://schemas.openxmlformats.org/officeDocument/2006/relationships/hyperlink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https://gamma.app/?utm_source=made-with-gamma" TargetMode="External" Type="http://schemas.openxmlformats.org/officeDocument/2006/relationships/hyperlink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https://gamma.app/?utm_source=made-with-gamma" TargetMode="External" Type="http://schemas.openxmlformats.org/officeDocument/2006/relationships/hyperlink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https://gamma.app/?utm_source=made-with-gamma" TargetMode="External" Type="http://schemas.openxmlformats.org/officeDocument/2006/relationships/hyperlink"/><Relationship Id="rId5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https://gamma.app/?utm_source=made-with-gamma" TargetMode="External" Type="http://schemas.openxmlformats.org/officeDocument/2006/relationships/hyperlink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https://gamma.app/?utm_source=made-with-gamma" TargetMode="External" Type="http://schemas.openxmlformats.org/officeDocument/2006/relationships/hyperlink"/><Relationship Id="rId5" Target="../media/image5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https://gamma.app/?utm_source=made-with-gamma" TargetMode="External" Type="http://schemas.openxmlformats.org/officeDocument/2006/relationships/hyperlink"/><Relationship Id="rId5" Target="../media/image6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https://gamma.app/?utm_source=made-with-gamma" TargetMode="External" Type="http://schemas.openxmlformats.org/officeDocument/2006/relationships/hyperlink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https://gamma.app/?utm_source=made-with-gamma" TargetMode="External" Type="http://schemas.openxmlformats.org/officeDocument/2006/relationships/hyperlink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B0C23">
                <a:alpha val="90196"/>
              </a:srgbClr>
            </a:solidFill>
          </p:spPr>
        </p:sp>
      </p:grpSp>
      <p:sp>
        <p:nvSpPr>
          <p:cNvPr name="Freeform 5" id="5" descr="preencoded.png">
            <a:hlinkClick r:id="rId4" tooltip="https://gamma.app/?utm_source=made-with-gamma"/>
          </p:cNvPr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080046" y="2195066"/>
            <a:ext cx="9269909" cy="2868232"/>
            <a:chOff x="0" y="0"/>
            <a:chExt cx="12359878" cy="382430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359878" cy="3824309"/>
            </a:xfrm>
            <a:custGeom>
              <a:avLst/>
              <a:gdLst/>
              <a:ahLst/>
              <a:cxnLst/>
              <a:rect r="r" b="b" t="t" l="l"/>
              <a:pathLst>
                <a:path h="3824309" w="12359878">
                  <a:moveTo>
                    <a:pt x="0" y="0"/>
                  </a:moveTo>
                  <a:lnTo>
                    <a:pt x="12359878" y="0"/>
                  </a:lnTo>
                  <a:lnTo>
                    <a:pt x="12359878" y="3824309"/>
                  </a:lnTo>
                  <a:lnTo>
                    <a:pt x="0" y="382430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28575"/>
              <a:ext cx="12359878" cy="3852884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749"/>
                </a:lnSpc>
              </a:pPr>
              <a:r>
                <a:rPr lang="en-US" sz="5374" b="true">
                  <a:solidFill>
                    <a:srgbClr val="C6BFEE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Email Spam Detection using Hybrid and NN-based Models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080046" y="5229671"/>
            <a:ext cx="9269909" cy="1975247"/>
            <a:chOff x="0" y="0"/>
            <a:chExt cx="12359878" cy="263366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359878" cy="2633663"/>
            </a:xfrm>
            <a:custGeom>
              <a:avLst/>
              <a:gdLst/>
              <a:ahLst/>
              <a:cxnLst/>
              <a:rect r="r" b="b" t="t" l="l"/>
              <a:pathLst>
                <a:path h="2633663" w="12359878">
                  <a:moveTo>
                    <a:pt x="0" y="0"/>
                  </a:moveTo>
                  <a:lnTo>
                    <a:pt x="12359878" y="0"/>
                  </a:lnTo>
                  <a:lnTo>
                    <a:pt x="12359878" y="2633663"/>
                  </a:lnTo>
                  <a:lnTo>
                    <a:pt x="0" y="263366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95250"/>
              <a:ext cx="12359878" cy="272891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875"/>
                </a:lnSpc>
              </a:pPr>
              <a:r>
                <a:rPr lang="en-US" sz="2375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This project aims to accurately classify emails as Spam or Ham, which is crucial for user safety and spam prevention. The approach combines Hybrid Machine Learning and CNN-based Deep Learning models to enhance detection accuracy and robustness.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075284" y="7570291"/>
            <a:ext cx="503188" cy="503188"/>
            <a:chOff x="0" y="0"/>
            <a:chExt cx="670917" cy="670917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70941" cy="670941"/>
            </a:xfrm>
            <a:custGeom>
              <a:avLst/>
              <a:gdLst/>
              <a:ahLst/>
              <a:cxnLst/>
              <a:rect r="r" b="b" t="t" l="l"/>
              <a:pathLst>
                <a:path h="670941" w="670941">
                  <a:moveTo>
                    <a:pt x="0" y="335407"/>
                  </a:moveTo>
                  <a:cubicBezTo>
                    <a:pt x="0" y="150241"/>
                    <a:pt x="150241" y="0"/>
                    <a:pt x="335407" y="0"/>
                  </a:cubicBezTo>
                  <a:cubicBezTo>
                    <a:pt x="337312" y="0"/>
                    <a:pt x="339217" y="889"/>
                    <a:pt x="340360" y="2413"/>
                  </a:cubicBezTo>
                  <a:lnTo>
                    <a:pt x="335407" y="6350"/>
                  </a:lnTo>
                  <a:lnTo>
                    <a:pt x="335407" y="0"/>
                  </a:lnTo>
                  <a:lnTo>
                    <a:pt x="335407" y="6350"/>
                  </a:lnTo>
                  <a:lnTo>
                    <a:pt x="335407" y="0"/>
                  </a:lnTo>
                  <a:cubicBezTo>
                    <a:pt x="520700" y="0"/>
                    <a:pt x="670941" y="150241"/>
                    <a:pt x="670941" y="335407"/>
                  </a:cubicBezTo>
                  <a:cubicBezTo>
                    <a:pt x="670941" y="337820"/>
                    <a:pt x="669544" y="339979"/>
                    <a:pt x="667385" y="341122"/>
                  </a:cubicBezTo>
                  <a:lnTo>
                    <a:pt x="664591" y="335407"/>
                  </a:lnTo>
                  <a:lnTo>
                    <a:pt x="670941" y="335407"/>
                  </a:lnTo>
                  <a:cubicBezTo>
                    <a:pt x="670941" y="520700"/>
                    <a:pt x="520700" y="670941"/>
                    <a:pt x="335407" y="670941"/>
                  </a:cubicBezTo>
                  <a:lnTo>
                    <a:pt x="335407" y="664591"/>
                  </a:lnTo>
                  <a:lnTo>
                    <a:pt x="335407" y="658241"/>
                  </a:lnTo>
                  <a:lnTo>
                    <a:pt x="335407" y="664591"/>
                  </a:lnTo>
                  <a:lnTo>
                    <a:pt x="335407" y="670941"/>
                  </a:lnTo>
                  <a:cubicBezTo>
                    <a:pt x="150241" y="670941"/>
                    <a:pt x="0" y="520700"/>
                    <a:pt x="0" y="335407"/>
                  </a:cubicBezTo>
                  <a:lnTo>
                    <a:pt x="6350" y="335407"/>
                  </a:lnTo>
                  <a:lnTo>
                    <a:pt x="0" y="335407"/>
                  </a:lnTo>
                  <a:moveTo>
                    <a:pt x="12700" y="335407"/>
                  </a:moveTo>
                  <a:lnTo>
                    <a:pt x="6350" y="335407"/>
                  </a:lnTo>
                  <a:lnTo>
                    <a:pt x="12700" y="335407"/>
                  </a:lnTo>
                  <a:cubicBezTo>
                    <a:pt x="12700" y="513715"/>
                    <a:pt x="157226" y="658241"/>
                    <a:pt x="335407" y="658241"/>
                  </a:cubicBezTo>
                  <a:cubicBezTo>
                    <a:pt x="338963" y="658241"/>
                    <a:pt x="341757" y="661035"/>
                    <a:pt x="341757" y="664591"/>
                  </a:cubicBezTo>
                  <a:cubicBezTo>
                    <a:pt x="341757" y="668147"/>
                    <a:pt x="338963" y="670941"/>
                    <a:pt x="335407" y="670941"/>
                  </a:cubicBezTo>
                  <a:cubicBezTo>
                    <a:pt x="331851" y="670941"/>
                    <a:pt x="329057" y="668147"/>
                    <a:pt x="329057" y="664591"/>
                  </a:cubicBezTo>
                  <a:cubicBezTo>
                    <a:pt x="329057" y="661035"/>
                    <a:pt x="331851" y="658241"/>
                    <a:pt x="335407" y="658241"/>
                  </a:cubicBezTo>
                  <a:cubicBezTo>
                    <a:pt x="513715" y="658241"/>
                    <a:pt x="658114" y="513715"/>
                    <a:pt x="658114" y="335534"/>
                  </a:cubicBezTo>
                  <a:cubicBezTo>
                    <a:pt x="658114" y="333121"/>
                    <a:pt x="659511" y="330962"/>
                    <a:pt x="661670" y="329819"/>
                  </a:cubicBezTo>
                  <a:lnTo>
                    <a:pt x="664464" y="335534"/>
                  </a:lnTo>
                  <a:lnTo>
                    <a:pt x="658114" y="335534"/>
                  </a:lnTo>
                  <a:cubicBezTo>
                    <a:pt x="658241" y="157226"/>
                    <a:pt x="513715" y="12700"/>
                    <a:pt x="335407" y="12700"/>
                  </a:cubicBezTo>
                  <a:cubicBezTo>
                    <a:pt x="333502" y="12700"/>
                    <a:pt x="331597" y="11811"/>
                    <a:pt x="330454" y="10287"/>
                  </a:cubicBezTo>
                  <a:lnTo>
                    <a:pt x="335407" y="6350"/>
                  </a:lnTo>
                  <a:lnTo>
                    <a:pt x="335407" y="12700"/>
                  </a:lnTo>
                  <a:cubicBezTo>
                    <a:pt x="157226" y="12700"/>
                    <a:pt x="12700" y="157226"/>
                    <a:pt x="12700" y="335407"/>
                  </a:cubicBezTo>
                  <a:close/>
                </a:path>
              </a:pathLst>
            </a:custGeom>
            <a:solidFill>
              <a:srgbClr val="4D4D51"/>
            </a:solid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1727895" y="7551985"/>
            <a:ext cx="3925640" cy="703072"/>
            <a:chOff x="0" y="0"/>
            <a:chExt cx="5234187" cy="937429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5234187" cy="937429"/>
            </a:xfrm>
            <a:custGeom>
              <a:avLst/>
              <a:gdLst/>
              <a:ahLst/>
              <a:cxnLst/>
              <a:rect r="r" b="b" t="t" l="l"/>
              <a:pathLst>
                <a:path h="937429" w="5234187">
                  <a:moveTo>
                    <a:pt x="0" y="0"/>
                  </a:moveTo>
                  <a:lnTo>
                    <a:pt x="5234187" y="0"/>
                  </a:lnTo>
                  <a:lnTo>
                    <a:pt x="5234187" y="937429"/>
                  </a:lnTo>
                  <a:lnTo>
                    <a:pt x="0" y="93742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66675"/>
              <a:ext cx="5234187" cy="1004104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4249"/>
                </a:lnSpc>
              </a:pPr>
              <a:r>
                <a:rPr lang="en-US" sz="3000" b="true">
                  <a:solidFill>
                    <a:srgbClr val="DAD8E9"/>
                  </a:solidFill>
                  <a:latin typeface="Mukta Bold"/>
                  <a:ea typeface="Mukta Bold"/>
                  <a:cs typeface="Mukta Bold"/>
                  <a:sym typeface="Mukta Bold"/>
                </a:rPr>
                <a:t>by Group A5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B0C23">
                <a:alpha val="90196"/>
              </a:srgbClr>
            </a:solidFill>
          </p:spPr>
        </p:sp>
      </p:grpSp>
      <p:sp>
        <p:nvSpPr>
          <p:cNvPr name="Freeform 5" id="5" descr="preencoded.png">
            <a:hlinkClick r:id="rId4" tooltip="https://gamma.app/?utm_source=made-with-gamma"/>
          </p:cNvPr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80046" y="1352847"/>
            <a:ext cx="9224070" cy="857250"/>
            <a:chOff x="0" y="0"/>
            <a:chExt cx="12298760" cy="1143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2298760" cy="1143000"/>
            </a:xfrm>
            <a:custGeom>
              <a:avLst/>
              <a:gdLst/>
              <a:ahLst/>
              <a:cxnLst/>
              <a:rect r="r" b="b" t="t" l="l"/>
              <a:pathLst>
                <a:path h="1143000" w="12298760">
                  <a:moveTo>
                    <a:pt x="0" y="0"/>
                  </a:moveTo>
                  <a:lnTo>
                    <a:pt x="12298760" y="0"/>
                  </a:lnTo>
                  <a:lnTo>
                    <a:pt x="12298760" y="1143000"/>
                  </a:lnTo>
                  <a:lnTo>
                    <a:pt x="0" y="11430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12298760" cy="117157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749"/>
                </a:lnSpc>
              </a:pPr>
              <a:r>
                <a:rPr lang="en-US" sz="5374" b="true">
                  <a:solidFill>
                    <a:srgbClr val="C6BFEE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Summary and Future Scope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080046" y="2981474"/>
            <a:ext cx="3429000" cy="428625"/>
            <a:chOff x="0" y="0"/>
            <a:chExt cx="4572000" cy="5715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572000" cy="571500"/>
            </a:xfrm>
            <a:custGeom>
              <a:avLst/>
              <a:gdLst/>
              <a:ahLst/>
              <a:cxnLst/>
              <a:rect r="r" b="b" t="t" l="l"/>
              <a:pathLst>
                <a:path h="571500" w="4572000">
                  <a:moveTo>
                    <a:pt x="0" y="0"/>
                  </a:moveTo>
                  <a:lnTo>
                    <a:pt x="4572000" y="0"/>
                  </a:lnTo>
                  <a:lnTo>
                    <a:pt x="4572000" y="571500"/>
                  </a:lnTo>
                  <a:lnTo>
                    <a:pt x="0" y="5715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9525"/>
              <a:ext cx="4572000" cy="5810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687" b="true">
                  <a:solidFill>
                    <a:srgbClr val="C6BFEE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Summary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080046" y="3718620"/>
            <a:ext cx="7687567" cy="1041051"/>
            <a:chOff x="0" y="0"/>
            <a:chExt cx="10250090" cy="138806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0250090" cy="1388068"/>
            </a:xfrm>
            <a:custGeom>
              <a:avLst/>
              <a:gdLst/>
              <a:ahLst/>
              <a:cxnLst/>
              <a:rect r="r" b="b" t="t" l="l"/>
              <a:pathLst>
                <a:path h="1388068" w="10250090">
                  <a:moveTo>
                    <a:pt x="0" y="0"/>
                  </a:moveTo>
                  <a:lnTo>
                    <a:pt x="10250090" y="0"/>
                  </a:lnTo>
                  <a:lnTo>
                    <a:pt x="10250090" y="1388068"/>
                  </a:lnTo>
                  <a:lnTo>
                    <a:pt x="0" y="138806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95250"/>
              <a:ext cx="10250090" cy="148331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58180" indent="-179090" lvl="1">
                <a:lnSpc>
                  <a:spcPts val="3875"/>
                </a:lnSpc>
                <a:buFont typeface="Arial"/>
                <a:buChar char="•"/>
              </a:pPr>
              <a:r>
                <a:rPr lang="en-US" sz="2375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Hybrid Model combined TF-IDF with Voting Classifier (NB, SVM, RF).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080046" y="4814144"/>
            <a:ext cx="7687567" cy="555276"/>
            <a:chOff x="0" y="0"/>
            <a:chExt cx="10250090" cy="740368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0250090" cy="740368"/>
            </a:xfrm>
            <a:custGeom>
              <a:avLst/>
              <a:gdLst/>
              <a:ahLst/>
              <a:cxnLst/>
              <a:rect r="r" b="b" t="t" l="l"/>
              <a:pathLst>
                <a:path h="740368" w="10250090">
                  <a:moveTo>
                    <a:pt x="0" y="0"/>
                  </a:moveTo>
                  <a:lnTo>
                    <a:pt x="10250090" y="0"/>
                  </a:lnTo>
                  <a:lnTo>
                    <a:pt x="10250090" y="740368"/>
                  </a:lnTo>
                  <a:lnTo>
                    <a:pt x="0" y="74036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95250"/>
              <a:ext cx="10250090" cy="83561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58180" indent="-179090" lvl="1">
                <a:lnSpc>
                  <a:spcPts val="3875"/>
                </a:lnSpc>
                <a:buFont typeface="Arial"/>
                <a:buChar char="•"/>
              </a:pPr>
              <a:r>
                <a:rPr lang="en-US" sz="2375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NN Model applied deep learning on padded sequences.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080046" y="5415855"/>
            <a:ext cx="7687567" cy="493811"/>
            <a:chOff x="0" y="0"/>
            <a:chExt cx="10250090" cy="658415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0250090" cy="658415"/>
            </a:xfrm>
            <a:custGeom>
              <a:avLst/>
              <a:gdLst/>
              <a:ahLst/>
              <a:cxnLst/>
              <a:rect r="r" b="b" t="t" l="l"/>
              <a:pathLst>
                <a:path h="658415" w="10250090">
                  <a:moveTo>
                    <a:pt x="0" y="0"/>
                  </a:moveTo>
                  <a:lnTo>
                    <a:pt x="10250090" y="0"/>
                  </a:lnTo>
                  <a:lnTo>
                    <a:pt x="10250090" y="658415"/>
                  </a:lnTo>
                  <a:lnTo>
                    <a:pt x="0" y="65841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95250"/>
              <a:ext cx="10250090" cy="75366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58180" indent="-179090" lvl="1">
                <a:lnSpc>
                  <a:spcPts val="3875"/>
                </a:lnSpc>
                <a:buFont typeface="Arial"/>
                <a:buChar char="•"/>
              </a:pPr>
              <a:r>
                <a:rPr lang="en-US" sz="2375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Both models achieved high accuracy in spam detection.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9529911" y="2981474"/>
            <a:ext cx="3596134" cy="428625"/>
            <a:chOff x="0" y="0"/>
            <a:chExt cx="4794845" cy="5715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4794845" cy="571500"/>
            </a:xfrm>
            <a:custGeom>
              <a:avLst/>
              <a:gdLst/>
              <a:ahLst/>
              <a:cxnLst/>
              <a:rect r="r" b="b" t="t" l="l"/>
              <a:pathLst>
                <a:path h="571500" w="4794845">
                  <a:moveTo>
                    <a:pt x="0" y="0"/>
                  </a:moveTo>
                  <a:lnTo>
                    <a:pt x="4794845" y="0"/>
                  </a:lnTo>
                  <a:lnTo>
                    <a:pt x="4794845" y="571500"/>
                  </a:lnTo>
                  <a:lnTo>
                    <a:pt x="0" y="5715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9525"/>
              <a:ext cx="4794845" cy="5810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687" b="true">
                  <a:solidFill>
                    <a:srgbClr val="C6BFEE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Future Enhancements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9529911" y="3718620"/>
            <a:ext cx="7687567" cy="493811"/>
            <a:chOff x="0" y="0"/>
            <a:chExt cx="10250090" cy="658415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0250090" cy="658415"/>
            </a:xfrm>
            <a:custGeom>
              <a:avLst/>
              <a:gdLst/>
              <a:ahLst/>
              <a:cxnLst/>
              <a:rect r="r" b="b" t="t" l="l"/>
              <a:pathLst>
                <a:path h="658415" w="10250090">
                  <a:moveTo>
                    <a:pt x="0" y="0"/>
                  </a:moveTo>
                  <a:lnTo>
                    <a:pt x="10250090" y="0"/>
                  </a:lnTo>
                  <a:lnTo>
                    <a:pt x="10250090" y="658415"/>
                  </a:lnTo>
                  <a:lnTo>
                    <a:pt x="0" y="65841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95250"/>
              <a:ext cx="10250090" cy="75366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58180" indent="-179090" lvl="1">
                <a:lnSpc>
                  <a:spcPts val="3875"/>
                </a:lnSpc>
                <a:buFont typeface="Arial"/>
                <a:buChar char="•"/>
              </a:pPr>
              <a:r>
                <a:rPr lang="en-US" sz="2375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Integrate models in real-time email systems.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9529911" y="4320331"/>
            <a:ext cx="7687567" cy="987624"/>
            <a:chOff x="0" y="0"/>
            <a:chExt cx="10250090" cy="1316832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10250090" cy="1316832"/>
            </a:xfrm>
            <a:custGeom>
              <a:avLst/>
              <a:gdLst/>
              <a:ahLst/>
              <a:cxnLst/>
              <a:rect r="r" b="b" t="t" l="l"/>
              <a:pathLst>
                <a:path h="1316832" w="10250090">
                  <a:moveTo>
                    <a:pt x="0" y="0"/>
                  </a:moveTo>
                  <a:lnTo>
                    <a:pt x="10250090" y="0"/>
                  </a:lnTo>
                  <a:lnTo>
                    <a:pt x="10250090" y="1316832"/>
                  </a:lnTo>
                  <a:lnTo>
                    <a:pt x="0" y="13168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0" y="-95250"/>
              <a:ext cx="10250090" cy="141208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58180" indent="-179090" lvl="1">
                <a:lnSpc>
                  <a:spcPts val="3875"/>
                </a:lnSpc>
                <a:buFont typeface="Arial"/>
                <a:buChar char="•"/>
              </a:pPr>
              <a:r>
                <a:rPr lang="en-US" sz="2375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Experiment with LSTM and BERT for improved context understanding.</a:t>
              </a: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9529911" y="5415855"/>
            <a:ext cx="7687567" cy="493811"/>
            <a:chOff x="0" y="0"/>
            <a:chExt cx="10250090" cy="658415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10250090" cy="658415"/>
            </a:xfrm>
            <a:custGeom>
              <a:avLst/>
              <a:gdLst/>
              <a:ahLst/>
              <a:cxnLst/>
              <a:rect r="r" b="b" t="t" l="l"/>
              <a:pathLst>
                <a:path h="658415" w="10250090">
                  <a:moveTo>
                    <a:pt x="0" y="0"/>
                  </a:moveTo>
                  <a:lnTo>
                    <a:pt x="10250090" y="0"/>
                  </a:lnTo>
                  <a:lnTo>
                    <a:pt x="10250090" y="658415"/>
                  </a:lnTo>
                  <a:lnTo>
                    <a:pt x="0" y="65841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0" y="-95250"/>
              <a:ext cx="10250090" cy="75366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58180" indent="-179090" lvl="1">
                <a:lnSpc>
                  <a:spcPts val="3875"/>
                </a:lnSpc>
                <a:buFont typeface="Arial"/>
                <a:buChar char="•"/>
              </a:pPr>
              <a:r>
                <a:rPr lang="en-US" sz="2375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Develop APIs or plugins for practical deployment.</a:t>
              </a: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-7938" y="9686925"/>
            <a:ext cx="18303875" cy="608012"/>
            <a:chOff x="0" y="0"/>
            <a:chExt cx="24405167" cy="810683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10541" y="8653"/>
              <a:ext cx="24383999" cy="793335"/>
            </a:xfrm>
            <a:custGeom>
              <a:avLst/>
              <a:gdLst/>
              <a:ahLst/>
              <a:cxnLst/>
              <a:rect r="r" b="b" t="t" l="l"/>
              <a:pathLst>
                <a:path h="793335" w="24383999">
                  <a:moveTo>
                    <a:pt x="0" y="0"/>
                  </a:moveTo>
                  <a:lnTo>
                    <a:pt x="24383999" y="0"/>
                  </a:lnTo>
                  <a:lnTo>
                    <a:pt x="24383999" y="793334"/>
                  </a:lnTo>
                  <a:lnTo>
                    <a:pt x="0" y="793334"/>
                  </a:lnTo>
                  <a:close/>
                </a:path>
              </a:pathLst>
            </a:custGeom>
            <a:solidFill>
              <a:srgbClr val="ED7D31"/>
            </a:solidFill>
          </p:spPr>
        </p:sp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24405082" cy="810640"/>
            </a:xfrm>
            <a:custGeom>
              <a:avLst/>
              <a:gdLst/>
              <a:ahLst/>
              <a:cxnLst/>
              <a:rect r="r" b="b" t="t" l="l"/>
              <a:pathLst>
                <a:path h="810640" w="24405082">
                  <a:moveTo>
                    <a:pt x="10541" y="0"/>
                  </a:moveTo>
                  <a:lnTo>
                    <a:pt x="24394540" y="0"/>
                  </a:lnTo>
                  <a:cubicBezTo>
                    <a:pt x="24400383" y="0"/>
                    <a:pt x="24405082" y="3857"/>
                    <a:pt x="24405082" y="8653"/>
                  </a:cubicBezTo>
                  <a:lnTo>
                    <a:pt x="24405082" y="801987"/>
                  </a:lnTo>
                  <a:cubicBezTo>
                    <a:pt x="24405082" y="806783"/>
                    <a:pt x="24400383" y="810640"/>
                    <a:pt x="24394540" y="810640"/>
                  </a:cubicBezTo>
                  <a:lnTo>
                    <a:pt x="10541" y="810640"/>
                  </a:lnTo>
                  <a:cubicBezTo>
                    <a:pt x="4699" y="810640"/>
                    <a:pt x="0" y="806783"/>
                    <a:pt x="0" y="801987"/>
                  </a:cubicBezTo>
                  <a:lnTo>
                    <a:pt x="0" y="8653"/>
                  </a:lnTo>
                  <a:cubicBezTo>
                    <a:pt x="0" y="3857"/>
                    <a:pt x="4699" y="0"/>
                    <a:pt x="10541" y="0"/>
                  </a:cubicBezTo>
                  <a:moveTo>
                    <a:pt x="10541" y="17410"/>
                  </a:moveTo>
                  <a:lnTo>
                    <a:pt x="10541" y="8653"/>
                  </a:lnTo>
                  <a:lnTo>
                    <a:pt x="21082" y="8653"/>
                  </a:lnTo>
                  <a:lnTo>
                    <a:pt x="21082" y="801987"/>
                  </a:lnTo>
                  <a:lnTo>
                    <a:pt x="10541" y="801987"/>
                  </a:lnTo>
                  <a:lnTo>
                    <a:pt x="10541" y="793334"/>
                  </a:lnTo>
                  <a:lnTo>
                    <a:pt x="24394540" y="793334"/>
                  </a:lnTo>
                  <a:lnTo>
                    <a:pt x="24394540" y="801987"/>
                  </a:lnTo>
                  <a:lnTo>
                    <a:pt x="24384000" y="801987"/>
                  </a:lnTo>
                  <a:lnTo>
                    <a:pt x="24384000" y="8653"/>
                  </a:lnTo>
                  <a:lnTo>
                    <a:pt x="24394540" y="8653"/>
                  </a:lnTo>
                  <a:lnTo>
                    <a:pt x="24394540" y="17305"/>
                  </a:lnTo>
                  <a:lnTo>
                    <a:pt x="10541" y="17305"/>
                  </a:lnTo>
                  <a:close/>
                </a:path>
              </a:pathLst>
            </a:custGeom>
            <a:solidFill>
              <a:srgbClr val="64310F"/>
            </a:solidFill>
          </p:spPr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B0C23">
                <a:alpha val="90196"/>
              </a:srgbClr>
            </a:solidFill>
          </p:spPr>
        </p:sp>
      </p:grpSp>
      <p:sp>
        <p:nvSpPr>
          <p:cNvPr name="Freeform 5" id="5" descr="preencoded.png">
            <a:hlinkClick r:id="rId4" tooltip="https://gamma.app/?utm_source=made-with-gamma"/>
          </p:cNvPr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421859" y="1722766"/>
            <a:ext cx="17220705" cy="5257816"/>
            <a:chOff x="0" y="0"/>
            <a:chExt cx="10782407" cy="329207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0782407" cy="3292079"/>
            </a:xfrm>
            <a:custGeom>
              <a:avLst/>
              <a:gdLst/>
              <a:ahLst/>
              <a:cxnLst/>
              <a:rect r="r" b="b" t="t" l="l"/>
              <a:pathLst>
                <a:path h="3292079" w="10782407">
                  <a:moveTo>
                    <a:pt x="0" y="0"/>
                  </a:moveTo>
                  <a:lnTo>
                    <a:pt x="10782407" y="0"/>
                  </a:lnTo>
                  <a:lnTo>
                    <a:pt x="10782407" y="3292079"/>
                  </a:lnTo>
                  <a:lnTo>
                    <a:pt x="0" y="329207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95250"/>
              <a:ext cx="10782407" cy="338732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873"/>
                </a:lnSpc>
              </a:pPr>
              <a:r>
                <a:rPr lang="en-US" sz="2375" b="true">
                  <a:solidFill>
                    <a:srgbClr val="DAD8E9"/>
                  </a:solidFill>
                  <a:latin typeface="Mukta Bold"/>
                  <a:ea typeface="Mukta Bold"/>
                  <a:cs typeface="Mukta Bold"/>
                  <a:sym typeface="Mukta Bold"/>
                </a:rPr>
                <a:t> Group members</a:t>
              </a:r>
              <a:r>
                <a:rPr lang="en-US" sz="2375" b="true">
                  <a:solidFill>
                    <a:srgbClr val="DAD8E9"/>
                  </a:solidFill>
                  <a:latin typeface="Mukta Bold"/>
                  <a:ea typeface="Mukta Bold"/>
                  <a:cs typeface="Mukta Bold"/>
                  <a:sym typeface="Mukta Bold"/>
                </a:rPr>
                <a:t>:</a:t>
              </a:r>
            </a:p>
            <a:p>
              <a:pPr algn="l">
                <a:lnSpc>
                  <a:spcPts val="3873"/>
                </a:lnSpc>
              </a:pPr>
              <a:r>
                <a:rPr lang="en-US" sz="2375" b="true">
                  <a:solidFill>
                    <a:srgbClr val="DAD8E9"/>
                  </a:solidFill>
                  <a:latin typeface="Mukta Bold"/>
                  <a:ea typeface="Mukta Bold"/>
                  <a:cs typeface="Mukta Bold"/>
                  <a:sym typeface="Mukta Bold"/>
                </a:rPr>
                <a:t>  1.</a:t>
              </a:r>
              <a:r>
                <a:rPr lang="en-US" sz="2375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Ayush Choudhary (2023BTECH020)</a:t>
              </a:r>
            </a:p>
            <a:p>
              <a:pPr algn="l">
                <a:lnSpc>
                  <a:spcPts val="3873"/>
                </a:lnSpc>
              </a:pPr>
            </a:p>
            <a:p>
              <a:pPr algn="l">
                <a:lnSpc>
                  <a:spcPts val="3873"/>
                </a:lnSpc>
              </a:pPr>
              <a:r>
                <a:rPr lang="en-US" sz="2375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  2. </a:t>
              </a:r>
              <a:r>
                <a:rPr lang="en-US" sz="2375">
                  <a:solidFill>
                    <a:srgbClr val="DAD8E9"/>
                  </a:solidFill>
                  <a:latin typeface="Mukta"/>
                  <a:ea typeface="Mukta"/>
                  <a:cs typeface="Mukta"/>
                  <a:sym typeface="Mukta"/>
                </a:rPr>
                <a:t>Divyansh Thakur</a:t>
              </a:r>
              <a:r>
                <a:rPr lang="en-US" sz="2375" b="true">
                  <a:solidFill>
                    <a:srgbClr val="DAD8E9"/>
                  </a:solidFill>
                  <a:latin typeface="Mukta Bold"/>
                  <a:ea typeface="Mukta Bold"/>
                  <a:cs typeface="Mukta Bold"/>
                  <a:sym typeface="Mukta Bold"/>
                </a:rPr>
                <a:t> </a:t>
              </a:r>
              <a:r>
                <a:rPr lang="en-US" sz="2375">
                  <a:solidFill>
                    <a:srgbClr val="DAD8E9"/>
                  </a:solidFill>
                  <a:latin typeface="Mukta"/>
                  <a:ea typeface="Mukta"/>
                  <a:cs typeface="Mukta"/>
                  <a:sym typeface="Mukta"/>
                </a:rPr>
                <a:t>(2023BTECH026)</a:t>
              </a:r>
            </a:p>
            <a:p>
              <a:pPr algn="l">
                <a:lnSpc>
                  <a:spcPts val="3873"/>
                </a:lnSpc>
              </a:pPr>
            </a:p>
            <a:p>
              <a:pPr algn="l">
                <a:lnSpc>
                  <a:spcPts val="3875"/>
                </a:lnSpc>
              </a:pPr>
              <a:r>
                <a:rPr lang="en-US" sz="2375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  3.</a:t>
              </a:r>
              <a:r>
                <a:rPr lang="en-US" sz="2375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Himanshu Gurjar (2023BTECH036)</a:t>
              </a:r>
            </a:p>
            <a:p>
              <a:pPr algn="l">
                <a:lnSpc>
                  <a:spcPts val="3873"/>
                </a:lnSpc>
              </a:pPr>
            </a:p>
            <a:p>
              <a:pPr algn="l">
                <a:lnSpc>
                  <a:spcPts val="4689"/>
                </a:lnSpc>
              </a:pPr>
            </a:p>
            <a:p>
              <a:pPr algn="l">
                <a:lnSpc>
                  <a:spcPts val="4689"/>
                </a:lnSpc>
              </a:pPr>
              <a:r>
                <a:rPr lang="en-US" sz="2874">
                  <a:solidFill>
                    <a:srgbClr val="DAD8E9"/>
                  </a:solidFill>
                  <a:latin typeface="Mukta"/>
                  <a:ea typeface="Mukta"/>
                  <a:cs typeface="Mukta"/>
                  <a:sym typeface="Mukta"/>
                </a:rPr>
                <a:t>                                                                                         Thank you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-7938" y="9686925"/>
            <a:ext cx="18303875" cy="608012"/>
            <a:chOff x="0" y="0"/>
            <a:chExt cx="24405167" cy="81068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10541" y="8653"/>
              <a:ext cx="24383999" cy="793335"/>
            </a:xfrm>
            <a:custGeom>
              <a:avLst/>
              <a:gdLst/>
              <a:ahLst/>
              <a:cxnLst/>
              <a:rect r="r" b="b" t="t" l="l"/>
              <a:pathLst>
                <a:path h="793335" w="24383999">
                  <a:moveTo>
                    <a:pt x="0" y="0"/>
                  </a:moveTo>
                  <a:lnTo>
                    <a:pt x="24383999" y="0"/>
                  </a:lnTo>
                  <a:lnTo>
                    <a:pt x="24383999" y="793334"/>
                  </a:lnTo>
                  <a:lnTo>
                    <a:pt x="0" y="793334"/>
                  </a:lnTo>
                  <a:close/>
                </a:path>
              </a:pathLst>
            </a:custGeom>
            <a:solidFill>
              <a:srgbClr val="ED7D31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4405082" cy="810640"/>
            </a:xfrm>
            <a:custGeom>
              <a:avLst/>
              <a:gdLst/>
              <a:ahLst/>
              <a:cxnLst/>
              <a:rect r="r" b="b" t="t" l="l"/>
              <a:pathLst>
                <a:path h="810640" w="24405082">
                  <a:moveTo>
                    <a:pt x="10541" y="0"/>
                  </a:moveTo>
                  <a:lnTo>
                    <a:pt x="24394540" y="0"/>
                  </a:lnTo>
                  <a:cubicBezTo>
                    <a:pt x="24400383" y="0"/>
                    <a:pt x="24405082" y="3857"/>
                    <a:pt x="24405082" y="8653"/>
                  </a:cubicBezTo>
                  <a:lnTo>
                    <a:pt x="24405082" y="801987"/>
                  </a:lnTo>
                  <a:cubicBezTo>
                    <a:pt x="24405082" y="806783"/>
                    <a:pt x="24400383" y="810640"/>
                    <a:pt x="24394540" y="810640"/>
                  </a:cubicBezTo>
                  <a:lnTo>
                    <a:pt x="10541" y="810640"/>
                  </a:lnTo>
                  <a:cubicBezTo>
                    <a:pt x="4699" y="810640"/>
                    <a:pt x="0" y="806783"/>
                    <a:pt x="0" y="801987"/>
                  </a:cubicBezTo>
                  <a:lnTo>
                    <a:pt x="0" y="8653"/>
                  </a:lnTo>
                  <a:cubicBezTo>
                    <a:pt x="0" y="3857"/>
                    <a:pt x="4699" y="0"/>
                    <a:pt x="10541" y="0"/>
                  </a:cubicBezTo>
                  <a:moveTo>
                    <a:pt x="10541" y="17410"/>
                  </a:moveTo>
                  <a:lnTo>
                    <a:pt x="10541" y="8653"/>
                  </a:lnTo>
                  <a:lnTo>
                    <a:pt x="21082" y="8653"/>
                  </a:lnTo>
                  <a:lnTo>
                    <a:pt x="21082" y="801987"/>
                  </a:lnTo>
                  <a:lnTo>
                    <a:pt x="10541" y="801987"/>
                  </a:lnTo>
                  <a:lnTo>
                    <a:pt x="10541" y="793334"/>
                  </a:lnTo>
                  <a:lnTo>
                    <a:pt x="24394540" y="793334"/>
                  </a:lnTo>
                  <a:lnTo>
                    <a:pt x="24394540" y="801987"/>
                  </a:lnTo>
                  <a:lnTo>
                    <a:pt x="24384000" y="801987"/>
                  </a:lnTo>
                  <a:lnTo>
                    <a:pt x="24384000" y="8653"/>
                  </a:lnTo>
                  <a:lnTo>
                    <a:pt x="24394540" y="8653"/>
                  </a:lnTo>
                  <a:lnTo>
                    <a:pt x="24394540" y="17305"/>
                  </a:lnTo>
                  <a:lnTo>
                    <a:pt x="10541" y="17305"/>
                  </a:lnTo>
                  <a:close/>
                </a:path>
              </a:pathLst>
            </a:custGeom>
            <a:solidFill>
              <a:srgbClr val="64310F"/>
            </a:solidFill>
          </p:spPr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B0C23">
                <a:alpha val="90196"/>
              </a:srgbClr>
            </a:solidFill>
          </p:spPr>
        </p:sp>
      </p:grpSp>
      <p:sp>
        <p:nvSpPr>
          <p:cNvPr name="Freeform 5" id="5" descr="preencoded.png">
            <a:hlinkClick r:id="rId4" tooltip="https://gamma.app/?utm_source=made-with-gamma"/>
          </p:cNvPr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5922764" y="837249"/>
            <a:ext cx="6858000" cy="857250"/>
            <a:chOff x="0" y="0"/>
            <a:chExt cx="9144000" cy="1143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144000" cy="1143000"/>
            </a:xfrm>
            <a:custGeom>
              <a:avLst/>
              <a:gdLst/>
              <a:ahLst/>
              <a:cxnLst/>
              <a:rect r="r" b="b" t="t" l="l"/>
              <a:pathLst>
                <a:path h="1143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143000"/>
                  </a:lnTo>
                  <a:lnTo>
                    <a:pt x="0" y="11430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9144000" cy="117157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749"/>
                </a:lnSpc>
              </a:pPr>
              <a:r>
                <a:rPr lang="en-US" sz="5374" b="true">
                  <a:solidFill>
                    <a:srgbClr val="C6BFEE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Problem Statement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070521" y="2640929"/>
            <a:ext cx="5189339" cy="2769394"/>
            <a:chOff x="0" y="0"/>
            <a:chExt cx="6919118" cy="369252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12700" y="12700"/>
              <a:ext cx="6893687" cy="3667125"/>
            </a:xfrm>
            <a:custGeom>
              <a:avLst/>
              <a:gdLst/>
              <a:ahLst/>
              <a:cxnLst/>
              <a:rect r="r" b="b" t="t" l="l"/>
              <a:pathLst>
                <a:path h="3667125" w="6893687">
                  <a:moveTo>
                    <a:pt x="0" y="172847"/>
                  </a:moveTo>
                  <a:cubicBezTo>
                    <a:pt x="0" y="77343"/>
                    <a:pt x="77597" y="0"/>
                    <a:pt x="173355" y="0"/>
                  </a:cubicBezTo>
                  <a:lnTo>
                    <a:pt x="6720332" y="0"/>
                  </a:lnTo>
                  <a:cubicBezTo>
                    <a:pt x="6816089" y="0"/>
                    <a:pt x="6893687" y="77343"/>
                    <a:pt x="6893687" y="172847"/>
                  </a:cubicBezTo>
                  <a:lnTo>
                    <a:pt x="6893687" y="3494278"/>
                  </a:lnTo>
                  <a:cubicBezTo>
                    <a:pt x="6893687" y="3589782"/>
                    <a:pt x="6816089" y="3667125"/>
                    <a:pt x="6720332" y="3667125"/>
                  </a:cubicBezTo>
                  <a:lnTo>
                    <a:pt x="173355" y="3667125"/>
                  </a:lnTo>
                  <a:cubicBezTo>
                    <a:pt x="77597" y="3667125"/>
                    <a:pt x="0" y="3589782"/>
                    <a:pt x="0" y="3494278"/>
                  </a:cubicBezTo>
                  <a:close/>
                </a:path>
              </a:pathLst>
            </a:custGeom>
            <a:solidFill>
              <a:srgbClr val="542C49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919087" cy="3692525"/>
            </a:xfrm>
            <a:custGeom>
              <a:avLst/>
              <a:gdLst/>
              <a:ahLst/>
              <a:cxnLst/>
              <a:rect r="r" b="b" t="t" l="l"/>
              <a:pathLst>
                <a:path h="3692525" w="6919087">
                  <a:moveTo>
                    <a:pt x="0" y="185547"/>
                  </a:moveTo>
                  <a:cubicBezTo>
                    <a:pt x="0" y="83058"/>
                    <a:pt x="83312" y="0"/>
                    <a:pt x="186055" y="0"/>
                  </a:cubicBezTo>
                  <a:lnTo>
                    <a:pt x="6733032" y="0"/>
                  </a:lnTo>
                  <a:lnTo>
                    <a:pt x="6733032" y="12700"/>
                  </a:lnTo>
                  <a:lnTo>
                    <a:pt x="6733032" y="0"/>
                  </a:lnTo>
                  <a:cubicBezTo>
                    <a:pt x="6835775" y="0"/>
                    <a:pt x="6919087" y="83058"/>
                    <a:pt x="6919087" y="185547"/>
                  </a:cubicBezTo>
                  <a:lnTo>
                    <a:pt x="6906387" y="185547"/>
                  </a:lnTo>
                  <a:lnTo>
                    <a:pt x="6919087" y="185547"/>
                  </a:lnTo>
                  <a:lnTo>
                    <a:pt x="6919087" y="3506978"/>
                  </a:lnTo>
                  <a:lnTo>
                    <a:pt x="6906387" y="3506978"/>
                  </a:lnTo>
                  <a:lnTo>
                    <a:pt x="6919087" y="3506978"/>
                  </a:lnTo>
                  <a:cubicBezTo>
                    <a:pt x="6919087" y="3609467"/>
                    <a:pt x="6835775" y="3692525"/>
                    <a:pt x="6733032" y="3692525"/>
                  </a:cubicBezTo>
                  <a:lnTo>
                    <a:pt x="6733032" y="3679825"/>
                  </a:lnTo>
                  <a:lnTo>
                    <a:pt x="6733032" y="3692525"/>
                  </a:lnTo>
                  <a:lnTo>
                    <a:pt x="186055" y="3692525"/>
                  </a:lnTo>
                  <a:lnTo>
                    <a:pt x="186055" y="3679825"/>
                  </a:lnTo>
                  <a:lnTo>
                    <a:pt x="186055" y="3692525"/>
                  </a:lnTo>
                  <a:cubicBezTo>
                    <a:pt x="83312" y="3692525"/>
                    <a:pt x="0" y="3609467"/>
                    <a:pt x="0" y="3506978"/>
                  </a:cubicBezTo>
                  <a:lnTo>
                    <a:pt x="0" y="185547"/>
                  </a:lnTo>
                  <a:lnTo>
                    <a:pt x="12700" y="185547"/>
                  </a:lnTo>
                  <a:lnTo>
                    <a:pt x="0" y="185547"/>
                  </a:lnTo>
                  <a:moveTo>
                    <a:pt x="25400" y="185547"/>
                  </a:moveTo>
                  <a:lnTo>
                    <a:pt x="25400" y="3506978"/>
                  </a:lnTo>
                  <a:lnTo>
                    <a:pt x="12700" y="3506978"/>
                  </a:lnTo>
                  <a:lnTo>
                    <a:pt x="25400" y="3506978"/>
                  </a:lnTo>
                  <a:cubicBezTo>
                    <a:pt x="25400" y="3595370"/>
                    <a:pt x="97282" y="3667125"/>
                    <a:pt x="186055" y="3667125"/>
                  </a:cubicBezTo>
                  <a:lnTo>
                    <a:pt x="6733032" y="3667125"/>
                  </a:lnTo>
                  <a:cubicBezTo>
                    <a:pt x="6821805" y="3667125"/>
                    <a:pt x="6893687" y="3595370"/>
                    <a:pt x="6893687" y="3506978"/>
                  </a:cubicBezTo>
                  <a:lnTo>
                    <a:pt x="6893687" y="185547"/>
                  </a:lnTo>
                  <a:cubicBezTo>
                    <a:pt x="6893687" y="97155"/>
                    <a:pt x="6821805" y="25400"/>
                    <a:pt x="6733032" y="25400"/>
                  </a:cubicBezTo>
                  <a:lnTo>
                    <a:pt x="186055" y="25400"/>
                  </a:lnTo>
                  <a:lnTo>
                    <a:pt x="186055" y="12700"/>
                  </a:lnTo>
                  <a:lnTo>
                    <a:pt x="186055" y="25400"/>
                  </a:lnTo>
                  <a:cubicBezTo>
                    <a:pt x="97282" y="25400"/>
                    <a:pt x="25400" y="97155"/>
                    <a:pt x="25400" y="185547"/>
                  </a:cubicBezTo>
                  <a:close/>
                </a:path>
              </a:pathLst>
            </a:custGeom>
            <a:solidFill>
              <a:srgbClr val="6D4562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220579" y="2640929"/>
            <a:ext cx="3974009" cy="1000728"/>
            <a:chOff x="0" y="0"/>
            <a:chExt cx="5298678" cy="1334304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5298679" cy="1334304"/>
            </a:xfrm>
            <a:custGeom>
              <a:avLst/>
              <a:gdLst/>
              <a:ahLst/>
              <a:cxnLst/>
              <a:rect r="r" b="b" t="t" l="l"/>
              <a:pathLst>
                <a:path h="1334304" w="5298679">
                  <a:moveTo>
                    <a:pt x="0" y="0"/>
                  </a:moveTo>
                  <a:lnTo>
                    <a:pt x="5298679" y="0"/>
                  </a:lnTo>
                  <a:lnTo>
                    <a:pt x="5298679" y="1334304"/>
                  </a:lnTo>
                  <a:lnTo>
                    <a:pt x="0" y="133430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9525"/>
              <a:ext cx="5298678" cy="1343829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687" b="true">
                  <a:solidFill>
                    <a:srgbClr val="DAD8E9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Classification Challenge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220579" y="3778829"/>
            <a:ext cx="4515148" cy="1481435"/>
            <a:chOff x="0" y="0"/>
            <a:chExt cx="6020197" cy="1975247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6020197" cy="1975247"/>
            </a:xfrm>
            <a:custGeom>
              <a:avLst/>
              <a:gdLst/>
              <a:ahLst/>
              <a:cxnLst/>
              <a:rect r="r" b="b" t="t" l="l"/>
              <a:pathLst>
                <a:path h="1975247" w="6020197">
                  <a:moveTo>
                    <a:pt x="0" y="0"/>
                  </a:moveTo>
                  <a:lnTo>
                    <a:pt x="6020197" y="0"/>
                  </a:lnTo>
                  <a:lnTo>
                    <a:pt x="6020197" y="1975247"/>
                  </a:lnTo>
                  <a:lnTo>
                    <a:pt x="0" y="19752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95250"/>
              <a:ext cx="6020197" cy="207049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875"/>
                </a:lnSpc>
              </a:pPr>
              <a:r>
                <a:rPr lang="en-US" sz="2375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The task is to classify text emails into Spam or Ham categories accurately.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6717878" y="3915370"/>
            <a:ext cx="5189339" cy="2769394"/>
            <a:chOff x="0" y="0"/>
            <a:chExt cx="6919118" cy="3692525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12700" y="12700"/>
              <a:ext cx="6893687" cy="3667125"/>
            </a:xfrm>
            <a:custGeom>
              <a:avLst/>
              <a:gdLst/>
              <a:ahLst/>
              <a:cxnLst/>
              <a:rect r="r" b="b" t="t" l="l"/>
              <a:pathLst>
                <a:path h="3667125" w="6893687">
                  <a:moveTo>
                    <a:pt x="0" y="172847"/>
                  </a:moveTo>
                  <a:cubicBezTo>
                    <a:pt x="0" y="77343"/>
                    <a:pt x="77597" y="0"/>
                    <a:pt x="173355" y="0"/>
                  </a:cubicBezTo>
                  <a:lnTo>
                    <a:pt x="6720332" y="0"/>
                  </a:lnTo>
                  <a:cubicBezTo>
                    <a:pt x="6816089" y="0"/>
                    <a:pt x="6893687" y="77343"/>
                    <a:pt x="6893687" y="172847"/>
                  </a:cubicBezTo>
                  <a:lnTo>
                    <a:pt x="6893687" y="3494278"/>
                  </a:lnTo>
                  <a:cubicBezTo>
                    <a:pt x="6893687" y="3589782"/>
                    <a:pt x="6816089" y="3667125"/>
                    <a:pt x="6720332" y="3667125"/>
                  </a:cubicBezTo>
                  <a:lnTo>
                    <a:pt x="173355" y="3667125"/>
                  </a:lnTo>
                  <a:cubicBezTo>
                    <a:pt x="77597" y="3667125"/>
                    <a:pt x="0" y="3589782"/>
                    <a:pt x="0" y="3494278"/>
                  </a:cubicBezTo>
                  <a:close/>
                </a:path>
              </a:pathLst>
            </a:custGeom>
            <a:solidFill>
              <a:srgbClr val="542C49"/>
            </a:solidFill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6919087" cy="3692525"/>
            </a:xfrm>
            <a:custGeom>
              <a:avLst/>
              <a:gdLst/>
              <a:ahLst/>
              <a:cxnLst/>
              <a:rect r="r" b="b" t="t" l="l"/>
              <a:pathLst>
                <a:path h="3692525" w="6919087">
                  <a:moveTo>
                    <a:pt x="0" y="185547"/>
                  </a:moveTo>
                  <a:cubicBezTo>
                    <a:pt x="0" y="83058"/>
                    <a:pt x="83312" y="0"/>
                    <a:pt x="186055" y="0"/>
                  </a:cubicBezTo>
                  <a:lnTo>
                    <a:pt x="6733032" y="0"/>
                  </a:lnTo>
                  <a:lnTo>
                    <a:pt x="6733032" y="12700"/>
                  </a:lnTo>
                  <a:lnTo>
                    <a:pt x="6733032" y="0"/>
                  </a:lnTo>
                  <a:cubicBezTo>
                    <a:pt x="6835775" y="0"/>
                    <a:pt x="6919087" y="83058"/>
                    <a:pt x="6919087" y="185547"/>
                  </a:cubicBezTo>
                  <a:lnTo>
                    <a:pt x="6906387" y="185547"/>
                  </a:lnTo>
                  <a:lnTo>
                    <a:pt x="6919087" y="185547"/>
                  </a:lnTo>
                  <a:lnTo>
                    <a:pt x="6919087" y="3506978"/>
                  </a:lnTo>
                  <a:lnTo>
                    <a:pt x="6906387" y="3506978"/>
                  </a:lnTo>
                  <a:lnTo>
                    <a:pt x="6919087" y="3506978"/>
                  </a:lnTo>
                  <a:cubicBezTo>
                    <a:pt x="6919087" y="3609467"/>
                    <a:pt x="6835775" y="3692525"/>
                    <a:pt x="6733032" y="3692525"/>
                  </a:cubicBezTo>
                  <a:lnTo>
                    <a:pt x="6733032" y="3679825"/>
                  </a:lnTo>
                  <a:lnTo>
                    <a:pt x="6733032" y="3692525"/>
                  </a:lnTo>
                  <a:lnTo>
                    <a:pt x="186055" y="3692525"/>
                  </a:lnTo>
                  <a:lnTo>
                    <a:pt x="186055" y="3679825"/>
                  </a:lnTo>
                  <a:lnTo>
                    <a:pt x="186055" y="3692525"/>
                  </a:lnTo>
                  <a:cubicBezTo>
                    <a:pt x="83312" y="3692525"/>
                    <a:pt x="0" y="3609467"/>
                    <a:pt x="0" y="3506978"/>
                  </a:cubicBezTo>
                  <a:lnTo>
                    <a:pt x="0" y="185547"/>
                  </a:lnTo>
                  <a:lnTo>
                    <a:pt x="12700" y="185547"/>
                  </a:lnTo>
                  <a:lnTo>
                    <a:pt x="0" y="185547"/>
                  </a:lnTo>
                  <a:moveTo>
                    <a:pt x="25400" y="185547"/>
                  </a:moveTo>
                  <a:lnTo>
                    <a:pt x="25400" y="3506978"/>
                  </a:lnTo>
                  <a:lnTo>
                    <a:pt x="12700" y="3506978"/>
                  </a:lnTo>
                  <a:lnTo>
                    <a:pt x="25400" y="3506978"/>
                  </a:lnTo>
                  <a:cubicBezTo>
                    <a:pt x="25400" y="3595370"/>
                    <a:pt x="97282" y="3667125"/>
                    <a:pt x="186055" y="3667125"/>
                  </a:cubicBezTo>
                  <a:lnTo>
                    <a:pt x="6733032" y="3667125"/>
                  </a:lnTo>
                  <a:cubicBezTo>
                    <a:pt x="6821805" y="3667125"/>
                    <a:pt x="6893687" y="3595370"/>
                    <a:pt x="6893687" y="3506978"/>
                  </a:cubicBezTo>
                  <a:lnTo>
                    <a:pt x="6893687" y="185547"/>
                  </a:lnTo>
                  <a:cubicBezTo>
                    <a:pt x="6893687" y="97155"/>
                    <a:pt x="6821805" y="25400"/>
                    <a:pt x="6733032" y="25400"/>
                  </a:cubicBezTo>
                  <a:lnTo>
                    <a:pt x="186055" y="25400"/>
                  </a:lnTo>
                  <a:lnTo>
                    <a:pt x="186055" y="12700"/>
                  </a:lnTo>
                  <a:lnTo>
                    <a:pt x="186055" y="25400"/>
                  </a:lnTo>
                  <a:cubicBezTo>
                    <a:pt x="97282" y="25400"/>
                    <a:pt x="25400" y="97155"/>
                    <a:pt x="25400" y="185547"/>
                  </a:cubicBezTo>
                  <a:close/>
                </a:path>
              </a:pathLst>
            </a:custGeom>
            <a:solidFill>
              <a:srgbClr val="6D4562"/>
            </a:solidFill>
          </p:spPr>
        </p:sp>
      </p:grpSp>
      <p:grpSp>
        <p:nvGrpSpPr>
          <p:cNvPr name="Group 21" id="21"/>
          <p:cNvGrpSpPr/>
          <p:nvPr/>
        </p:nvGrpSpPr>
        <p:grpSpPr>
          <a:xfrm rot="0">
            <a:off x="6886426" y="4025626"/>
            <a:ext cx="3429000" cy="613767"/>
            <a:chOff x="0" y="0"/>
            <a:chExt cx="4572000" cy="818357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4572000" cy="818357"/>
            </a:xfrm>
            <a:custGeom>
              <a:avLst/>
              <a:gdLst/>
              <a:ahLst/>
              <a:cxnLst/>
              <a:rect r="r" b="b" t="t" l="l"/>
              <a:pathLst>
                <a:path h="818357" w="4572000">
                  <a:moveTo>
                    <a:pt x="0" y="0"/>
                  </a:moveTo>
                  <a:lnTo>
                    <a:pt x="4572000" y="0"/>
                  </a:lnTo>
                  <a:lnTo>
                    <a:pt x="4572000" y="818357"/>
                  </a:lnTo>
                  <a:lnTo>
                    <a:pt x="0" y="81835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9525"/>
              <a:ext cx="4572000" cy="82788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687" b="true">
                  <a:solidFill>
                    <a:srgbClr val="DAD8E9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Key Challenges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6886426" y="4946375"/>
            <a:ext cx="4515148" cy="1481435"/>
            <a:chOff x="0" y="0"/>
            <a:chExt cx="6020197" cy="1975247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6020197" cy="1975247"/>
            </a:xfrm>
            <a:custGeom>
              <a:avLst/>
              <a:gdLst/>
              <a:ahLst/>
              <a:cxnLst/>
              <a:rect r="r" b="b" t="t" l="l"/>
              <a:pathLst>
                <a:path h="1975247" w="6020197">
                  <a:moveTo>
                    <a:pt x="0" y="0"/>
                  </a:moveTo>
                  <a:lnTo>
                    <a:pt x="6020197" y="0"/>
                  </a:lnTo>
                  <a:lnTo>
                    <a:pt x="6020197" y="1975247"/>
                  </a:lnTo>
                  <a:lnTo>
                    <a:pt x="0" y="19752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95250"/>
              <a:ext cx="6020197" cy="207049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875"/>
                </a:lnSpc>
              </a:pPr>
              <a:r>
                <a:rPr lang="en-US" sz="2375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Issues include data imbalance, informal text styles, and varying email lengths.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12028140" y="6347669"/>
            <a:ext cx="5189339" cy="2769394"/>
            <a:chOff x="0" y="0"/>
            <a:chExt cx="6919118" cy="3692525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12700" y="12700"/>
              <a:ext cx="6893687" cy="3667125"/>
            </a:xfrm>
            <a:custGeom>
              <a:avLst/>
              <a:gdLst/>
              <a:ahLst/>
              <a:cxnLst/>
              <a:rect r="r" b="b" t="t" l="l"/>
              <a:pathLst>
                <a:path h="3667125" w="6893687">
                  <a:moveTo>
                    <a:pt x="0" y="172847"/>
                  </a:moveTo>
                  <a:cubicBezTo>
                    <a:pt x="0" y="77343"/>
                    <a:pt x="77597" y="0"/>
                    <a:pt x="173355" y="0"/>
                  </a:cubicBezTo>
                  <a:lnTo>
                    <a:pt x="6720332" y="0"/>
                  </a:lnTo>
                  <a:cubicBezTo>
                    <a:pt x="6816089" y="0"/>
                    <a:pt x="6893687" y="77343"/>
                    <a:pt x="6893687" y="172847"/>
                  </a:cubicBezTo>
                  <a:lnTo>
                    <a:pt x="6893687" y="3494278"/>
                  </a:lnTo>
                  <a:cubicBezTo>
                    <a:pt x="6893687" y="3589782"/>
                    <a:pt x="6816089" y="3667125"/>
                    <a:pt x="6720332" y="3667125"/>
                  </a:cubicBezTo>
                  <a:lnTo>
                    <a:pt x="173355" y="3667125"/>
                  </a:lnTo>
                  <a:cubicBezTo>
                    <a:pt x="77597" y="3667125"/>
                    <a:pt x="0" y="3589782"/>
                    <a:pt x="0" y="3494278"/>
                  </a:cubicBezTo>
                  <a:close/>
                </a:path>
              </a:pathLst>
            </a:custGeom>
            <a:solidFill>
              <a:srgbClr val="542C49"/>
            </a:solidFill>
          </p:spPr>
        </p:sp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6919087" cy="3692525"/>
            </a:xfrm>
            <a:custGeom>
              <a:avLst/>
              <a:gdLst/>
              <a:ahLst/>
              <a:cxnLst/>
              <a:rect r="r" b="b" t="t" l="l"/>
              <a:pathLst>
                <a:path h="3692525" w="6919087">
                  <a:moveTo>
                    <a:pt x="0" y="185547"/>
                  </a:moveTo>
                  <a:cubicBezTo>
                    <a:pt x="0" y="83058"/>
                    <a:pt x="83312" y="0"/>
                    <a:pt x="186055" y="0"/>
                  </a:cubicBezTo>
                  <a:lnTo>
                    <a:pt x="6733032" y="0"/>
                  </a:lnTo>
                  <a:lnTo>
                    <a:pt x="6733032" y="12700"/>
                  </a:lnTo>
                  <a:lnTo>
                    <a:pt x="6733032" y="0"/>
                  </a:lnTo>
                  <a:cubicBezTo>
                    <a:pt x="6835775" y="0"/>
                    <a:pt x="6919087" y="83058"/>
                    <a:pt x="6919087" y="185547"/>
                  </a:cubicBezTo>
                  <a:lnTo>
                    <a:pt x="6906387" y="185547"/>
                  </a:lnTo>
                  <a:lnTo>
                    <a:pt x="6919087" y="185547"/>
                  </a:lnTo>
                  <a:lnTo>
                    <a:pt x="6919087" y="3506978"/>
                  </a:lnTo>
                  <a:lnTo>
                    <a:pt x="6906387" y="3506978"/>
                  </a:lnTo>
                  <a:lnTo>
                    <a:pt x="6919087" y="3506978"/>
                  </a:lnTo>
                  <a:cubicBezTo>
                    <a:pt x="6919087" y="3609467"/>
                    <a:pt x="6835775" y="3692525"/>
                    <a:pt x="6733032" y="3692525"/>
                  </a:cubicBezTo>
                  <a:lnTo>
                    <a:pt x="6733032" y="3679825"/>
                  </a:lnTo>
                  <a:lnTo>
                    <a:pt x="6733032" y="3692525"/>
                  </a:lnTo>
                  <a:lnTo>
                    <a:pt x="186055" y="3692525"/>
                  </a:lnTo>
                  <a:lnTo>
                    <a:pt x="186055" y="3679825"/>
                  </a:lnTo>
                  <a:lnTo>
                    <a:pt x="186055" y="3692525"/>
                  </a:lnTo>
                  <a:cubicBezTo>
                    <a:pt x="83312" y="3692525"/>
                    <a:pt x="0" y="3609467"/>
                    <a:pt x="0" y="3506978"/>
                  </a:cubicBezTo>
                  <a:lnTo>
                    <a:pt x="0" y="185547"/>
                  </a:lnTo>
                  <a:lnTo>
                    <a:pt x="12700" y="185547"/>
                  </a:lnTo>
                  <a:lnTo>
                    <a:pt x="0" y="185547"/>
                  </a:lnTo>
                  <a:moveTo>
                    <a:pt x="25400" y="185547"/>
                  </a:moveTo>
                  <a:lnTo>
                    <a:pt x="25400" y="3506978"/>
                  </a:lnTo>
                  <a:lnTo>
                    <a:pt x="12700" y="3506978"/>
                  </a:lnTo>
                  <a:lnTo>
                    <a:pt x="25400" y="3506978"/>
                  </a:lnTo>
                  <a:cubicBezTo>
                    <a:pt x="25400" y="3595370"/>
                    <a:pt x="97282" y="3667125"/>
                    <a:pt x="186055" y="3667125"/>
                  </a:cubicBezTo>
                  <a:lnTo>
                    <a:pt x="6733032" y="3667125"/>
                  </a:lnTo>
                  <a:cubicBezTo>
                    <a:pt x="6821805" y="3667125"/>
                    <a:pt x="6893687" y="3595370"/>
                    <a:pt x="6893687" y="3506978"/>
                  </a:cubicBezTo>
                  <a:lnTo>
                    <a:pt x="6893687" y="185547"/>
                  </a:lnTo>
                  <a:cubicBezTo>
                    <a:pt x="6893687" y="97155"/>
                    <a:pt x="6821805" y="25400"/>
                    <a:pt x="6733032" y="25400"/>
                  </a:cubicBezTo>
                  <a:lnTo>
                    <a:pt x="186055" y="25400"/>
                  </a:lnTo>
                  <a:lnTo>
                    <a:pt x="186055" y="12700"/>
                  </a:lnTo>
                  <a:lnTo>
                    <a:pt x="186055" y="25400"/>
                  </a:lnTo>
                  <a:cubicBezTo>
                    <a:pt x="97282" y="25400"/>
                    <a:pt x="25400" y="97155"/>
                    <a:pt x="25400" y="185547"/>
                  </a:cubicBezTo>
                  <a:close/>
                </a:path>
              </a:pathLst>
            </a:custGeom>
            <a:solidFill>
              <a:srgbClr val="6D4562"/>
            </a:solidFill>
          </p:spPr>
        </p:sp>
      </p:grpSp>
      <p:grpSp>
        <p:nvGrpSpPr>
          <p:cNvPr name="Group 30" id="30"/>
          <p:cNvGrpSpPr/>
          <p:nvPr/>
        </p:nvGrpSpPr>
        <p:grpSpPr>
          <a:xfrm rot="0">
            <a:off x="12365236" y="6684764"/>
            <a:ext cx="3429000" cy="428625"/>
            <a:chOff x="0" y="0"/>
            <a:chExt cx="4572000" cy="57150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4572000" cy="571500"/>
            </a:xfrm>
            <a:custGeom>
              <a:avLst/>
              <a:gdLst/>
              <a:ahLst/>
              <a:cxnLst/>
              <a:rect r="r" b="b" t="t" l="l"/>
              <a:pathLst>
                <a:path h="571500" w="4572000">
                  <a:moveTo>
                    <a:pt x="0" y="0"/>
                  </a:moveTo>
                  <a:lnTo>
                    <a:pt x="4572000" y="0"/>
                  </a:lnTo>
                  <a:lnTo>
                    <a:pt x="4572000" y="571500"/>
                  </a:lnTo>
                  <a:lnTo>
                    <a:pt x="0" y="5715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0" y="-9525"/>
              <a:ext cx="4572000" cy="5810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687" b="true">
                  <a:solidFill>
                    <a:srgbClr val="DAD8E9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Project Objective</a:t>
              </a: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12365236" y="7298531"/>
            <a:ext cx="4515148" cy="987624"/>
            <a:chOff x="0" y="0"/>
            <a:chExt cx="6020197" cy="1316832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6020197" cy="1316832"/>
            </a:xfrm>
            <a:custGeom>
              <a:avLst/>
              <a:gdLst/>
              <a:ahLst/>
              <a:cxnLst/>
              <a:rect r="r" b="b" t="t" l="l"/>
              <a:pathLst>
                <a:path h="1316832" w="6020197">
                  <a:moveTo>
                    <a:pt x="0" y="0"/>
                  </a:moveTo>
                  <a:lnTo>
                    <a:pt x="6020197" y="0"/>
                  </a:lnTo>
                  <a:lnTo>
                    <a:pt x="6020197" y="1316832"/>
                  </a:lnTo>
                  <a:lnTo>
                    <a:pt x="0" y="13168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5" id="35"/>
            <p:cNvSpPr txBox="true"/>
            <p:nvPr/>
          </p:nvSpPr>
          <p:spPr>
            <a:xfrm>
              <a:off x="0" y="-95250"/>
              <a:ext cx="6020197" cy="141208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875"/>
                </a:lnSpc>
              </a:pPr>
              <a:r>
                <a:rPr lang="en-US" sz="2375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Design robust and accurate models to overcome these challenges.</a:t>
              </a: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-7938" y="9679685"/>
            <a:ext cx="18303875" cy="615253"/>
            <a:chOff x="0" y="0"/>
            <a:chExt cx="24405167" cy="820337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10541" y="10541"/>
              <a:ext cx="24383999" cy="799211"/>
            </a:xfrm>
            <a:custGeom>
              <a:avLst/>
              <a:gdLst/>
              <a:ahLst/>
              <a:cxnLst/>
              <a:rect r="r" b="b" t="t" l="l"/>
              <a:pathLst>
                <a:path h="799211" w="24383999">
                  <a:moveTo>
                    <a:pt x="0" y="0"/>
                  </a:moveTo>
                  <a:lnTo>
                    <a:pt x="24383999" y="0"/>
                  </a:lnTo>
                  <a:lnTo>
                    <a:pt x="24383999" y="799211"/>
                  </a:lnTo>
                  <a:lnTo>
                    <a:pt x="0" y="799211"/>
                  </a:lnTo>
                  <a:close/>
                </a:path>
              </a:pathLst>
            </a:custGeom>
            <a:solidFill>
              <a:srgbClr val="ED7D31"/>
            </a:solidFill>
          </p:spPr>
        </p:sp>
        <p:sp>
          <p:nvSpPr>
            <p:cNvPr name="Freeform 38" id="38"/>
            <p:cNvSpPr/>
            <p:nvPr/>
          </p:nvSpPr>
          <p:spPr>
            <a:xfrm flipH="false" flipV="false" rot="0">
              <a:off x="0" y="0"/>
              <a:ext cx="24405082" cy="820293"/>
            </a:xfrm>
            <a:custGeom>
              <a:avLst/>
              <a:gdLst/>
              <a:ahLst/>
              <a:cxnLst/>
              <a:rect r="r" b="b" t="t" l="l"/>
              <a:pathLst>
                <a:path h="820293" w="24405082">
                  <a:moveTo>
                    <a:pt x="10541" y="0"/>
                  </a:moveTo>
                  <a:lnTo>
                    <a:pt x="24394540" y="0"/>
                  </a:lnTo>
                  <a:cubicBezTo>
                    <a:pt x="24400383" y="0"/>
                    <a:pt x="24405082" y="4699"/>
                    <a:pt x="24405082" y="10541"/>
                  </a:cubicBezTo>
                  <a:lnTo>
                    <a:pt x="24405082" y="809752"/>
                  </a:lnTo>
                  <a:cubicBezTo>
                    <a:pt x="24405082" y="815594"/>
                    <a:pt x="24400383" y="820293"/>
                    <a:pt x="24394540" y="820293"/>
                  </a:cubicBezTo>
                  <a:lnTo>
                    <a:pt x="10541" y="820293"/>
                  </a:lnTo>
                  <a:cubicBezTo>
                    <a:pt x="4699" y="820293"/>
                    <a:pt x="0" y="815594"/>
                    <a:pt x="0" y="809752"/>
                  </a:cubicBezTo>
                  <a:lnTo>
                    <a:pt x="0" y="10541"/>
                  </a:lnTo>
                  <a:cubicBezTo>
                    <a:pt x="0" y="4699"/>
                    <a:pt x="4699" y="0"/>
                    <a:pt x="10541" y="0"/>
                  </a:cubicBezTo>
                  <a:moveTo>
                    <a:pt x="10541" y="21209"/>
                  </a:moveTo>
                  <a:lnTo>
                    <a:pt x="10541" y="10541"/>
                  </a:lnTo>
                  <a:lnTo>
                    <a:pt x="21082" y="10541"/>
                  </a:lnTo>
                  <a:lnTo>
                    <a:pt x="21082" y="809752"/>
                  </a:lnTo>
                  <a:lnTo>
                    <a:pt x="10541" y="809752"/>
                  </a:lnTo>
                  <a:lnTo>
                    <a:pt x="10541" y="799211"/>
                  </a:lnTo>
                  <a:lnTo>
                    <a:pt x="24394540" y="799211"/>
                  </a:lnTo>
                  <a:lnTo>
                    <a:pt x="24394540" y="809752"/>
                  </a:lnTo>
                  <a:lnTo>
                    <a:pt x="24384000" y="809752"/>
                  </a:lnTo>
                  <a:lnTo>
                    <a:pt x="24384000" y="10541"/>
                  </a:lnTo>
                  <a:lnTo>
                    <a:pt x="24394540" y="10541"/>
                  </a:lnTo>
                  <a:lnTo>
                    <a:pt x="24394540" y="21082"/>
                  </a:lnTo>
                  <a:lnTo>
                    <a:pt x="10541" y="21082"/>
                  </a:lnTo>
                  <a:close/>
                </a:path>
              </a:pathLst>
            </a:custGeom>
            <a:solidFill>
              <a:srgbClr val="64310F"/>
            </a:solidFill>
          </p:spPr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B0C23">
                <a:alpha val="90196"/>
              </a:srgbClr>
            </a:solidFill>
          </p:spPr>
        </p:sp>
      </p:grpSp>
      <p:sp>
        <p:nvSpPr>
          <p:cNvPr name="Freeform 5" id="5" descr="preencoded.png">
            <a:hlinkClick r:id="rId4" tooltip="https://gamma.app/?utm_source=made-with-gamma"/>
          </p:cNvPr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80046" y="2942184"/>
            <a:ext cx="6858000" cy="857250"/>
            <a:chOff x="0" y="0"/>
            <a:chExt cx="9144000" cy="1143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144000" cy="1143000"/>
            </a:xfrm>
            <a:custGeom>
              <a:avLst/>
              <a:gdLst/>
              <a:ahLst/>
              <a:cxnLst/>
              <a:rect r="r" b="b" t="t" l="l"/>
              <a:pathLst>
                <a:path h="1143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143000"/>
                  </a:lnTo>
                  <a:lnTo>
                    <a:pt x="0" y="11430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9144000" cy="117157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749"/>
                </a:lnSpc>
              </a:pPr>
              <a:r>
                <a:rPr lang="en-US" sz="5374" b="true">
                  <a:solidFill>
                    <a:srgbClr val="C6BFEE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Dataset Details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080046" y="4570810"/>
            <a:ext cx="3429000" cy="428625"/>
            <a:chOff x="0" y="0"/>
            <a:chExt cx="4572000" cy="5715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572000" cy="571500"/>
            </a:xfrm>
            <a:custGeom>
              <a:avLst/>
              <a:gdLst/>
              <a:ahLst/>
              <a:cxnLst/>
              <a:rect r="r" b="b" t="t" l="l"/>
              <a:pathLst>
                <a:path h="571500" w="4572000">
                  <a:moveTo>
                    <a:pt x="0" y="0"/>
                  </a:moveTo>
                  <a:lnTo>
                    <a:pt x="4572000" y="0"/>
                  </a:lnTo>
                  <a:lnTo>
                    <a:pt x="4572000" y="571500"/>
                  </a:lnTo>
                  <a:lnTo>
                    <a:pt x="0" y="5715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9525"/>
              <a:ext cx="4572000" cy="5810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687" b="true">
                  <a:solidFill>
                    <a:srgbClr val="C6BFEE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Dataset Overview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080046" y="5307955"/>
            <a:ext cx="7687567" cy="987624"/>
            <a:chOff x="0" y="0"/>
            <a:chExt cx="10250090" cy="131683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0250090" cy="1316832"/>
            </a:xfrm>
            <a:custGeom>
              <a:avLst/>
              <a:gdLst/>
              <a:ahLst/>
              <a:cxnLst/>
              <a:rect r="r" b="b" t="t" l="l"/>
              <a:pathLst>
                <a:path h="1316832" w="10250090">
                  <a:moveTo>
                    <a:pt x="0" y="0"/>
                  </a:moveTo>
                  <a:lnTo>
                    <a:pt x="10250090" y="0"/>
                  </a:lnTo>
                  <a:lnTo>
                    <a:pt x="10250090" y="1316832"/>
                  </a:lnTo>
                  <a:lnTo>
                    <a:pt x="0" y="13168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95250"/>
              <a:ext cx="10250090" cy="141208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875"/>
                </a:lnSpc>
              </a:pPr>
              <a:r>
                <a:rPr lang="en-US" sz="2375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SMS Spam Collection Dataset in CSV format with ~5,500 samples.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080046" y="6573291"/>
            <a:ext cx="7687567" cy="493811"/>
            <a:chOff x="0" y="0"/>
            <a:chExt cx="10250090" cy="658415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0250090" cy="658415"/>
            </a:xfrm>
            <a:custGeom>
              <a:avLst/>
              <a:gdLst/>
              <a:ahLst/>
              <a:cxnLst/>
              <a:rect r="r" b="b" t="t" l="l"/>
              <a:pathLst>
                <a:path h="658415" w="10250090">
                  <a:moveTo>
                    <a:pt x="0" y="0"/>
                  </a:moveTo>
                  <a:lnTo>
                    <a:pt x="10250090" y="0"/>
                  </a:lnTo>
                  <a:lnTo>
                    <a:pt x="10250090" y="658415"/>
                  </a:lnTo>
                  <a:lnTo>
                    <a:pt x="0" y="65841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95250"/>
              <a:ext cx="10250090" cy="75366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875"/>
                </a:lnSpc>
              </a:pPr>
              <a:r>
                <a:rPr lang="en-US" sz="2375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Contains two columns: v1 (label) and v2 (text message).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9529911" y="4570810"/>
            <a:ext cx="3429000" cy="428625"/>
            <a:chOff x="0" y="0"/>
            <a:chExt cx="4572000" cy="5715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4572000" cy="571500"/>
            </a:xfrm>
            <a:custGeom>
              <a:avLst/>
              <a:gdLst/>
              <a:ahLst/>
              <a:cxnLst/>
              <a:rect r="r" b="b" t="t" l="l"/>
              <a:pathLst>
                <a:path h="571500" w="4572000">
                  <a:moveTo>
                    <a:pt x="0" y="0"/>
                  </a:moveTo>
                  <a:lnTo>
                    <a:pt x="4572000" y="0"/>
                  </a:lnTo>
                  <a:lnTo>
                    <a:pt x="4572000" y="571500"/>
                  </a:lnTo>
                  <a:lnTo>
                    <a:pt x="0" y="5715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9525"/>
              <a:ext cx="4572000" cy="5810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687" b="true">
                  <a:solidFill>
                    <a:srgbClr val="C6BFEE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Label Distribution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9529911" y="5307955"/>
            <a:ext cx="7687567" cy="987624"/>
            <a:chOff x="0" y="0"/>
            <a:chExt cx="10250090" cy="1316832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0250090" cy="1316832"/>
            </a:xfrm>
            <a:custGeom>
              <a:avLst/>
              <a:gdLst/>
              <a:ahLst/>
              <a:cxnLst/>
              <a:rect r="r" b="b" t="t" l="l"/>
              <a:pathLst>
                <a:path h="1316832" w="10250090">
                  <a:moveTo>
                    <a:pt x="0" y="0"/>
                  </a:moveTo>
                  <a:lnTo>
                    <a:pt x="10250090" y="0"/>
                  </a:lnTo>
                  <a:lnTo>
                    <a:pt x="10250090" y="1316832"/>
                  </a:lnTo>
                  <a:lnTo>
                    <a:pt x="0" y="13168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95250"/>
              <a:ext cx="10250090" cy="141208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875"/>
                </a:lnSpc>
              </a:pPr>
              <a:r>
                <a:rPr lang="en-US" sz="2375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More Ham messages than Spam, labels encoded using LabelEncoder for modeling.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-7938" y="9679685"/>
            <a:ext cx="18303875" cy="615253"/>
            <a:chOff x="0" y="0"/>
            <a:chExt cx="24405167" cy="820337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10541" y="10541"/>
              <a:ext cx="24383999" cy="799211"/>
            </a:xfrm>
            <a:custGeom>
              <a:avLst/>
              <a:gdLst/>
              <a:ahLst/>
              <a:cxnLst/>
              <a:rect r="r" b="b" t="t" l="l"/>
              <a:pathLst>
                <a:path h="799211" w="24383999">
                  <a:moveTo>
                    <a:pt x="0" y="0"/>
                  </a:moveTo>
                  <a:lnTo>
                    <a:pt x="24383999" y="0"/>
                  </a:lnTo>
                  <a:lnTo>
                    <a:pt x="24383999" y="799211"/>
                  </a:lnTo>
                  <a:lnTo>
                    <a:pt x="0" y="799211"/>
                  </a:lnTo>
                  <a:close/>
                </a:path>
              </a:pathLst>
            </a:custGeom>
            <a:solidFill>
              <a:srgbClr val="ED7D31"/>
            </a:solidFill>
          </p:spPr>
        </p:sp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24405082" cy="820293"/>
            </a:xfrm>
            <a:custGeom>
              <a:avLst/>
              <a:gdLst/>
              <a:ahLst/>
              <a:cxnLst/>
              <a:rect r="r" b="b" t="t" l="l"/>
              <a:pathLst>
                <a:path h="820293" w="24405082">
                  <a:moveTo>
                    <a:pt x="10541" y="0"/>
                  </a:moveTo>
                  <a:lnTo>
                    <a:pt x="24394540" y="0"/>
                  </a:lnTo>
                  <a:cubicBezTo>
                    <a:pt x="24400383" y="0"/>
                    <a:pt x="24405082" y="4699"/>
                    <a:pt x="24405082" y="10541"/>
                  </a:cubicBezTo>
                  <a:lnTo>
                    <a:pt x="24405082" y="809752"/>
                  </a:lnTo>
                  <a:cubicBezTo>
                    <a:pt x="24405082" y="815594"/>
                    <a:pt x="24400383" y="820293"/>
                    <a:pt x="24394540" y="820293"/>
                  </a:cubicBezTo>
                  <a:lnTo>
                    <a:pt x="10541" y="820293"/>
                  </a:lnTo>
                  <a:cubicBezTo>
                    <a:pt x="4699" y="820293"/>
                    <a:pt x="0" y="815594"/>
                    <a:pt x="0" y="809752"/>
                  </a:cubicBezTo>
                  <a:lnTo>
                    <a:pt x="0" y="10541"/>
                  </a:lnTo>
                  <a:cubicBezTo>
                    <a:pt x="0" y="4699"/>
                    <a:pt x="4699" y="0"/>
                    <a:pt x="10541" y="0"/>
                  </a:cubicBezTo>
                  <a:moveTo>
                    <a:pt x="10541" y="21209"/>
                  </a:moveTo>
                  <a:lnTo>
                    <a:pt x="10541" y="10541"/>
                  </a:lnTo>
                  <a:lnTo>
                    <a:pt x="21082" y="10541"/>
                  </a:lnTo>
                  <a:lnTo>
                    <a:pt x="21082" y="809752"/>
                  </a:lnTo>
                  <a:lnTo>
                    <a:pt x="10541" y="809752"/>
                  </a:lnTo>
                  <a:lnTo>
                    <a:pt x="10541" y="799211"/>
                  </a:lnTo>
                  <a:lnTo>
                    <a:pt x="24394540" y="799211"/>
                  </a:lnTo>
                  <a:lnTo>
                    <a:pt x="24394540" y="809752"/>
                  </a:lnTo>
                  <a:lnTo>
                    <a:pt x="24384000" y="809752"/>
                  </a:lnTo>
                  <a:lnTo>
                    <a:pt x="24384000" y="10541"/>
                  </a:lnTo>
                  <a:lnTo>
                    <a:pt x="24394540" y="10541"/>
                  </a:lnTo>
                  <a:lnTo>
                    <a:pt x="24394540" y="21082"/>
                  </a:lnTo>
                  <a:lnTo>
                    <a:pt x="10541" y="21082"/>
                  </a:lnTo>
                  <a:close/>
                </a:path>
              </a:pathLst>
            </a:custGeom>
            <a:solidFill>
              <a:srgbClr val="64310F"/>
            </a:solidFill>
          </p:spPr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B0C23">
                <a:alpha val="90196"/>
              </a:srgbClr>
            </a:solidFill>
          </p:spPr>
        </p:sp>
      </p:grpSp>
      <p:sp>
        <p:nvSpPr>
          <p:cNvPr name="Freeform 5" id="5" descr="preencoded.png">
            <a:hlinkClick r:id="rId4" tooltip="https://gamma.app/?utm_source=made-with-gamma"/>
          </p:cNvPr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7938046" y="1130499"/>
            <a:ext cx="6858000" cy="857250"/>
            <a:chOff x="0" y="0"/>
            <a:chExt cx="9144000" cy="1143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9144000" cy="1143000"/>
            </a:xfrm>
            <a:custGeom>
              <a:avLst/>
              <a:gdLst/>
              <a:ahLst/>
              <a:cxnLst/>
              <a:rect r="r" b="b" t="t" l="l"/>
              <a:pathLst>
                <a:path h="1143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143000"/>
                  </a:lnTo>
                  <a:lnTo>
                    <a:pt x="0" y="11430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28575"/>
              <a:ext cx="9144000" cy="117157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749"/>
                </a:lnSpc>
              </a:pPr>
              <a:r>
                <a:rPr lang="en-US" sz="5374" b="true">
                  <a:solidFill>
                    <a:srgbClr val="C6BFEE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Data Preprocessing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7928521" y="2441079"/>
            <a:ext cx="713334" cy="713334"/>
            <a:chOff x="0" y="0"/>
            <a:chExt cx="951112" cy="95111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12700" y="12700"/>
              <a:ext cx="925703" cy="925703"/>
            </a:xfrm>
            <a:custGeom>
              <a:avLst/>
              <a:gdLst/>
              <a:ahLst/>
              <a:cxnLst/>
              <a:rect r="r" b="b" t="t" l="l"/>
              <a:pathLst>
                <a:path h="925703" w="925703">
                  <a:moveTo>
                    <a:pt x="0" y="172847"/>
                  </a:moveTo>
                  <a:cubicBezTo>
                    <a:pt x="0" y="77343"/>
                    <a:pt x="77343" y="0"/>
                    <a:pt x="172847" y="0"/>
                  </a:cubicBezTo>
                  <a:lnTo>
                    <a:pt x="752856" y="0"/>
                  </a:lnTo>
                  <a:cubicBezTo>
                    <a:pt x="848360" y="0"/>
                    <a:pt x="925703" y="77343"/>
                    <a:pt x="925703" y="172847"/>
                  </a:cubicBezTo>
                  <a:lnTo>
                    <a:pt x="925703" y="752856"/>
                  </a:lnTo>
                  <a:cubicBezTo>
                    <a:pt x="925703" y="848360"/>
                    <a:pt x="848360" y="925703"/>
                    <a:pt x="752856" y="925703"/>
                  </a:cubicBezTo>
                  <a:lnTo>
                    <a:pt x="172847" y="925703"/>
                  </a:lnTo>
                  <a:cubicBezTo>
                    <a:pt x="77343" y="925703"/>
                    <a:pt x="0" y="848360"/>
                    <a:pt x="0" y="752856"/>
                  </a:cubicBezTo>
                  <a:close/>
                </a:path>
              </a:pathLst>
            </a:custGeom>
            <a:solidFill>
              <a:srgbClr val="542C49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951103" cy="951103"/>
            </a:xfrm>
            <a:custGeom>
              <a:avLst/>
              <a:gdLst/>
              <a:ahLst/>
              <a:cxnLst/>
              <a:rect r="r" b="b" t="t" l="l"/>
              <a:pathLst>
                <a:path h="951103" w="951103">
                  <a:moveTo>
                    <a:pt x="0" y="185547"/>
                  </a:moveTo>
                  <a:cubicBezTo>
                    <a:pt x="0" y="83058"/>
                    <a:pt x="83058" y="0"/>
                    <a:pt x="185547" y="0"/>
                  </a:cubicBezTo>
                  <a:lnTo>
                    <a:pt x="765556" y="0"/>
                  </a:lnTo>
                  <a:lnTo>
                    <a:pt x="765556" y="12700"/>
                  </a:lnTo>
                  <a:lnTo>
                    <a:pt x="765556" y="0"/>
                  </a:lnTo>
                  <a:lnTo>
                    <a:pt x="765556" y="12700"/>
                  </a:lnTo>
                  <a:lnTo>
                    <a:pt x="765556" y="0"/>
                  </a:lnTo>
                  <a:cubicBezTo>
                    <a:pt x="868045" y="0"/>
                    <a:pt x="951103" y="83058"/>
                    <a:pt x="951103" y="185547"/>
                  </a:cubicBezTo>
                  <a:lnTo>
                    <a:pt x="938403" y="185547"/>
                  </a:lnTo>
                  <a:lnTo>
                    <a:pt x="951103" y="185547"/>
                  </a:lnTo>
                  <a:lnTo>
                    <a:pt x="951103" y="765556"/>
                  </a:lnTo>
                  <a:lnTo>
                    <a:pt x="938403" y="765556"/>
                  </a:lnTo>
                  <a:lnTo>
                    <a:pt x="951103" y="765556"/>
                  </a:lnTo>
                  <a:cubicBezTo>
                    <a:pt x="951103" y="868045"/>
                    <a:pt x="868045" y="951103"/>
                    <a:pt x="765556" y="951103"/>
                  </a:cubicBezTo>
                  <a:lnTo>
                    <a:pt x="765556" y="938403"/>
                  </a:lnTo>
                  <a:lnTo>
                    <a:pt x="765556" y="951103"/>
                  </a:lnTo>
                  <a:lnTo>
                    <a:pt x="185547" y="951103"/>
                  </a:lnTo>
                  <a:lnTo>
                    <a:pt x="185547" y="938403"/>
                  </a:lnTo>
                  <a:lnTo>
                    <a:pt x="185547" y="951103"/>
                  </a:lnTo>
                  <a:cubicBezTo>
                    <a:pt x="83058" y="951103"/>
                    <a:pt x="0" y="868045"/>
                    <a:pt x="0" y="765556"/>
                  </a:cubicBezTo>
                  <a:lnTo>
                    <a:pt x="0" y="185547"/>
                  </a:lnTo>
                  <a:lnTo>
                    <a:pt x="12700" y="185547"/>
                  </a:lnTo>
                  <a:lnTo>
                    <a:pt x="0" y="185547"/>
                  </a:lnTo>
                  <a:moveTo>
                    <a:pt x="25400" y="185547"/>
                  </a:moveTo>
                  <a:lnTo>
                    <a:pt x="25400" y="765556"/>
                  </a:lnTo>
                  <a:lnTo>
                    <a:pt x="12700" y="765556"/>
                  </a:lnTo>
                  <a:lnTo>
                    <a:pt x="25400" y="765556"/>
                  </a:lnTo>
                  <a:cubicBezTo>
                    <a:pt x="25400" y="853948"/>
                    <a:pt x="97028" y="925703"/>
                    <a:pt x="185547" y="925703"/>
                  </a:cubicBezTo>
                  <a:lnTo>
                    <a:pt x="765556" y="925703"/>
                  </a:lnTo>
                  <a:cubicBezTo>
                    <a:pt x="853948" y="925703"/>
                    <a:pt x="925703" y="854075"/>
                    <a:pt x="925703" y="765556"/>
                  </a:cubicBezTo>
                  <a:lnTo>
                    <a:pt x="925703" y="185547"/>
                  </a:lnTo>
                  <a:cubicBezTo>
                    <a:pt x="925703" y="97028"/>
                    <a:pt x="854075" y="25400"/>
                    <a:pt x="765556" y="25400"/>
                  </a:cubicBezTo>
                  <a:lnTo>
                    <a:pt x="185547" y="25400"/>
                  </a:lnTo>
                  <a:lnTo>
                    <a:pt x="185547" y="12700"/>
                  </a:lnTo>
                  <a:lnTo>
                    <a:pt x="185547" y="25400"/>
                  </a:lnTo>
                  <a:cubicBezTo>
                    <a:pt x="97028" y="25400"/>
                    <a:pt x="25400" y="97028"/>
                    <a:pt x="25400" y="185547"/>
                  </a:cubicBezTo>
                  <a:close/>
                </a:path>
              </a:pathLst>
            </a:custGeom>
            <a:solidFill>
              <a:srgbClr val="6D4562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8940850" y="2556570"/>
            <a:ext cx="3429000" cy="428625"/>
            <a:chOff x="0" y="0"/>
            <a:chExt cx="4572000" cy="5715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4572000" cy="571500"/>
            </a:xfrm>
            <a:custGeom>
              <a:avLst/>
              <a:gdLst/>
              <a:ahLst/>
              <a:cxnLst/>
              <a:rect r="r" b="b" t="t" l="l"/>
              <a:pathLst>
                <a:path h="571500" w="4572000">
                  <a:moveTo>
                    <a:pt x="0" y="0"/>
                  </a:moveTo>
                  <a:lnTo>
                    <a:pt x="4572000" y="0"/>
                  </a:lnTo>
                  <a:lnTo>
                    <a:pt x="4572000" y="571500"/>
                  </a:lnTo>
                  <a:lnTo>
                    <a:pt x="0" y="5715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9525"/>
              <a:ext cx="4572000" cy="5810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687" b="true">
                  <a:solidFill>
                    <a:srgbClr val="DAD8E9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Column Selection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8940850" y="3170336"/>
            <a:ext cx="8267105" cy="493811"/>
            <a:chOff x="0" y="0"/>
            <a:chExt cx="11022807" cy="658415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1022807" cy="658415"/>
            </a:xfrm>
            <a:custGeom>
              <a:avLst/>
              <a:gdLst/>
              <a:ahLst/>
              <a:cxnLst/>
              <a:rect r="r" b="b" t="t" l="l"/>
              <a:pathLst>
                <a:path h="658415" w="11022807">
                  <a:moveTo>
                    <a:pt x="0" y="0"/>
                  </a:moveTo>
                  <a:lnTo>
                    <a:pt x="11022807" y="0"/>
                  </a:lnTo>
                  <a:lnTo>
                    <a:pt x="11022807" y="658415"/>
                  </a:lnTo>
                  <a:lnTo>
                    <a:pt x="0" y="65841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95250"/>
              <a:ext cx="11022807" cy="75366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875"/>
                </a:lnSpc>
              </a:pPr>
              <a:r>
                <a:rPr lang="en-US" sz="2375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Relevant columns were selected for analysis.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7928521" y="4271814"/>
            <a:ext cx="713334" cy="713334"/>
            <a:chOff x="0" y="0"/>
            <a:chExt cx="951112" cy="951112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12700" y="12700"/>
              <a:ext cx="925703" cy="925703"/>
            </a:xfrm>
            <a:custGeom>
              <a:avLst/>
              <a:gdLst/>
              <a:ahLst/>
              <a:cxnLst/>
              <a:rect r="r" b="b" t="t" l="l"/>
              <a:pathLst>
                <a:path h="925703" w="925703">
                  <a:moveTo>
                    <a:pt x="0" y="172847"/>
                  </a:moveTo>
                  <a:cubicBezTo>
                    <a:pt x="0" y="77343"/>
                    <a:pt x="77343" y="0"/>
                    <a:pt x="172847" y="0"/>
                  </a:cubicBezTo>
                  <a:lnTo>
                    <a:pt x="752856" y="0"/>
                  </a:lnTo>
                  <a:cubicBezTo>
                    <a:pt x="848360" y="0"/>
                    <a:pt x="925703" y="77343"/>
                    <a:pt x="925703" y="172847"/>
                  </a:cubicBezTo>
                  <a:lnTo>
                    <a:pt x="925703" y="752856"/>
                  </a:lnTo>
                  <a:cubicBezTo>
                    <a:pt x="925703" y="848360"/>
                    <a:pt x="848360" y="925703"/>
                    <a:pt x="752856" y="925703"/>
                  </a:cubicBezTo>
                  <a:lnTo>
                    <a:pt x="172847" y="925703"/>
                  </a:lnTo>
                  <a:cubicBezTo>
                    <a:pt x="77343" y="925703"/>
                    <a:pt x="0" y="848360"/>
                    <a:pt x="0" y="752856"/>
                  </a:cubicBezTo>
                  <a:close/>
                </a:path>
              </a:pathLst>
            </a:custGeom>
            <a:solidFill>
              <a:srgbClr val="542C49"/>
            </a:solidFill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951103" cy="951103"/>
            </a:xfrm>
            <a:custGeom>
              <a:avLst/>
              <a:gdLst/>
              <a:ahLst/>
              <a:cxnLst/>
              <a:rect r="r" b="b" t="t" l="l"/>
              <a:pathLst>
                <a:path h="951103" w="951103">
                  <a:moveTo>
                    <a:pt x="0" y="185547"/>
                  </a:moveTo>
                  <a:cubicBezTo>
                    <a:pt x="0" y="83058"/>
                    <a:pt x="83058" y="0"/>
                    <a:pt x="185547" y="0"/>
                  </a:cubicBezTo>
                  <a:lnTo>
                    <a:pt x="765556" y="0"/>
                  </a:lnTo>
                  <a:lnTo>
                    <a:pt x="765556" y="12700"/>
                  </a:lnTo>
                  <a:lnTo>
                    <a:pt x="765556" y="0"/>
                  </a:lnTo>
                  <a:lnTo>
                    <a:pt x="765556" y="12700"/>
                  </a:lnTo>
                  <a:lnTo>
                    <a:pt x="765556" y="0"/>
                  </a:lnTo>
                  <a:cubicBezTo>
                    <a:pt x="868045" y="0"/>
                    <a:pt x="951103" y="83058"/>
                    <a:pt x="951103" y="185547"/>
                  </a:cubicBezTo>
                  <a:lnTo>
                    <a:pt x="938403" y="185547"/>
                  </a:lnTo>
                  <a:lnTo>
                    <a:pt x="951103" y="185547"/>
                  </a:lnTo>
                  <a:lnTo>
                    <a:pt x="951103" y="765556"/>
                  </a:lnTo>
                  <a:lnTo>
                    <a:pt x="938403" y="765556"/>
                  </a:lnTo>
                  <a:lnTo>
                    <a:pt x="951103" y="765556"/>
                  </a:lnTo>
                  <a:cubicBezTo>
                    <a:pt x="951103" y="868045"/>
                    <a:pt x="868045" y="951103"/>
                    <a:pt x="765556" y="951103"/>
                  </a:cubicBezTo>
                  <a:lnTo>
                    <a:pt x="765556" y="938403"/>
                  </a:lnTo>
                  <a:lnTo>
                    <a:pt x="765556" y="951103"/>
                  </a:lnTo>
                  <a:lnTo>
                    <a:pt x="185547" y="951103"/>
                  </a:lnTo>
                  <a:lnTo>
                    <a:pt x="185547" y="938403"/>
                  </a:lnTo>
                  <a:lnTo>
                    <a:pt x="185547" y="951103"/>
                  </a:lnTo>
                  <a:cubicBezTo>
                    <a:pt x="83058" y="951103"/>
                    <a:pt x="0" y="868045"/>
                    <a:pt x="0" y="765556"/>
                  </a:cubicBezTo>
                  <a:lnTo>
                    <a:pt x="0" y="185547"/>
                  </a:lnTo>
                  <a:lnTo>
                    <a:pt x="12700" y="185547"/>
                  </a:lnTo>
                  <a:lnTo>
                    <a:pt x="0" y="185547"/>
                  </a:lnTo>
                  <a:moveTo>
                    <a:pt x="25400" y="185547"/>
                  </a:moveTo>
                  <a:lnTo>
                    <a:pt x="25400" y="765556"/>
                  </a:lnTo>
                  <a:lnTo>
                    <a:pt x="12700" y="765556"/>
                  </a:lnTo>
                  <a:lnTo>
                    <a:pt x="25400" y="765556"/>
                  </a:lnTo>
                  <a:cubicBezTo>
                    <a:pt x="25400" y="853948"/>
                    <a:pt x="97028" y="925703"/>
                    <a:pt x="185547" y="925703"/>
                  </a:cubicBezTo>
                  <a:lnTo>
                    <a:pt x="765556" y="925703"/>
                  </a:lnTo>
                  <a:cubicBezTo>
                    <a:pt x="853948" y="925703"/>
                    <a:pt x="925703" y="854075"/>
                    <a:pt x="925703" y="765556"/>
                  </a:cubicBezTo>
                  <a:lnTo>
                    <a:pt x="925703" y="185547"/>
                  </a:lnTo>
                  <a:cubicBezTo>
                    <a:pt x="925703" y="97028"/>
                    <a:pt x="854075" y="25400"/>
                    <a:pt x="765556" y="25400"/>
                  </a:cubicBezTo>
                  <a:lnTo>
                    <a:pt x="185547" y="25400"/>
                  </a:lnTo>
                  <a:lnTo>
                    <a:pt x="185547" y="12700"/>
                  </a:lnTo>
                  <a:lnTo>
                    <a:pt x="185547" y="25400"/>
                  </a:lnTo>
                  <a:cubicBezTo>
                    <a:pt x="97028" y="25400"/>
                    <a:pt x="25400" y="97028"/>
                    <a:pt x="25400" y="185547"/>
                  </a:cubicBezTo>
                  <a:close/>
                </a:path>
              </a:pathLst>
            </a:custGeom>
            <a:solidFill>
              <a:srgbClr val="6D4562"/>
            </a:solid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8940850" y="4387304"/>
            <a:ext cx="3429000" cy="428625"/>
            <a:chOff x="0" y="0"/>
            <a:chExt cx="4572000" cy="5715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4572000" cy="571500"/>
            </a:xfrm>
            <a:custGeom>
              <a:avLst/>
              <a:gdLst/>
              <a:ahLst/>
              <a:cxnLst/>
              <a:rect r="r" b="b" t="t" l="l"/>
              <a:pathLst>
                <a:path h="571500" w="4572000">
                  <a:moveTo>
                    <a:pt x="0" y="0"/>
                  </a:moveTo>
                  <a:lnTo>
                    <a:pt x="4572000" y="0"/>
                  </a:lnTo>
                  <a:lnTo>
                    <a:pt x="4572000" y="571500"/>
                  </a:lnTo>
                  <a:lnTo>
                    <a:pt x="0" y="5715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9525"/>
              <a:ext cx="4572000" cy="5810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687" b="true">
                  <a:solidFill>
                    <a:srgbClr val="DAD8E9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Label Encoding</a:t>
              </a: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8940850" y="5001071"/>
            <a:ext cx="8267105" cy="493811"/>
            <a:chOff x="0" y="0"/>
            <a:chExt cx="11022807" cy="658415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11022807" cy="658415"/>
            </a:xfrm>
            <a:custGeom>
              <a:avLst/>
              <a:gdLst/>
              <a:ahLst/>
              <a:cxnLst/>
              <a:rect r="r" b="b" t="t" l="l"/>
              <a:pathLst>
                <a:path h="658415" w="11022807">
                  <a:moveTo>
                    <a:pt x="0" y="0"/>
                  </a:moveTo>
                  <a:lnTo>
                    <a:pt x="11022807" y="0"/>
                  </a:lnTo>
                  <a:lnTo>
                    <a:pt x="11022807" y="658415"/>
                  </a:lnTo>
                  <a:lnTo>
                    <a:pt x="0" y="65841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95250"/>
              <a:ext cx="11022807" cy="75366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875"/>
                </a:lnSpc>
              </a:pPr>
              <a:r>
                <a:rPr lang="en-US" sz="2375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Spam and Ham labels were encoded numerically.</a:t>
              </a: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7928521" y="6102549"/>
            <a:ext cx="713334" cy="713334"/>
            <a:chOff x="0" y="0"/>
            <a:chExt cx="951112" cy="951112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12700" y="12700"/>
              <a:ext cx="925703" cy="925703"/>
            </a:xfrm>
            <a:custGeom>
              <a:avLst/>
              <a:gdLst/>
              <a:ahLst/>
              <a:cxnLst/>
              <a:rect r="r" b="b" t="t" l="l"/>
              <a:pathLst>
                <a:path h="925703" w="925703">
                  <a:moveTo>
                    <a:pt x="0" y="172847"/>
                  </a:moveTo>
                  <a:cubicBezTo>
                    <a:pt x="0" y="77343"/>
                    <a:pt x="77343" y="0"/>
                    <a:pt x="172847" y="0"/>
                  </a:cubicBezTo>
                  <a:lnTo>
                    <a:pt x="752856" y="0"/>
                  </a:lnTo>
                  <a:cubicBezTo>
                    <a:pt x="848360" y="0"/>
                    <a:pt x="925703" y="77343"/>
                    <a:pt x="925703" y="172847"/>
                  </a:cubicBezTo>
                  <a:lnTo>
                    <a:pt x="925703" y="752856"/>
                  </a:lnTo>
                  <a:cubicBezTo>
                    <a:pt x="925703" y="848360"/>
                    <a:pt x="848360" y="925703"/>
                    <a:pt x="752856" y="925703"/>
                  </a:cubicBezTo>
                  <a:lnTo>
                    <a:pt x="172847" y="925703"/>
                  </a:lnTo>
                  <a:cubicBezTo>
                    <a:pt x="77343" y="925703"/>
                    <a:pt x="0" y="848360"/>
                    <a:pt x="0" y="752856"/>
                  </a:cubicBezTo>
                  <a:close/>
                </a:path>
              </a:pathLst>
            </a:custGeom>
            <a:solidFill>
              <a:srgbClr val="542C49"/>
            </a:solidFill>
          </p:spPr>
        </p:sp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951103" cy="951103"/>
            </a:xfrm>
            <a:custGeom>
              <a:avLst/>
              <a:gdLst/>
              <a:ahLst/>
              <a:cxnLst/>
              <a:rect r="r" b="b" t="t" l="l"/>
              <a:pathLst>
                <a:path h="951103" w="951103">
                  <a:moveTo>
                    <a:pt x="0" y="185547"/>
                  </a:moveTo>
                  <a:cubicBezTo>
                    <a:pt x="0" y="83058"/>
                    <a:pt x="83058" y="0"/>
                    <a:pt x="185547" y="0"/>
                  </a:cubicBezTo>
                  <a:lnTo>
                    <a:pt x="765556" y="0"/>
                  </a:lnTo>
                  <a:lnTo>
                    <a:pt x="765556" y="12700"/>
                  </a:lnTo>
                  <a:lnTo>
                    <a:pt x="765556" y="0"/>
                  </a:lnTo>
                  <a:lnTo>
                    <a:pt x="765556" y="12700"/>
                  </a:lnTo>
                  <a:lnTo>
                    <a:pt x="765556" y="0"/>
                  </a:lnTo>
                  <a:cubicBezTo>
                    <a:pt x="868045" y="0"/>
                    <a:pt x="951103" y="83058"/>
                    <a:pt x="951103" y="185547"/>
                  </a:cubicBezTo>
                  <a:lnTo>
                    <a:pt x="938403" y="185547"/>
                  </a:lnTo>
                  <a:lnTo>
                    <a:pt x="951103" y="185547"/>
                  </a:lnTo>
                  <a:lnTo>
                    <a:pt x="951103" y="765556"/>
                  </a:lnTo>
                  <a:lnTo>
                    <a:pt x="938403" y="765556"/>
                  </a:lnTo>
                  <a:lnTo>
                    <a:pt x="951103" y="765556"/>
                  </a:lnTo>
                  <a:cubicBezTo>
                    <a:pt x="951103" y="868045"/>
                    <a:pt x="868045" y="951103"/>
                    <a:pt x="765556" y="951103"/>
                  </a:cubicBezTo>
                  <a:lnTo>
                    <a:pt x="765556" y="938403"/>
                  </a:lnTo>
                  <a:lnTo>
                    <a:pt x="765556" y="951103"/>
                  </a:lnTo>
                  <a:lnTo>
                    <a:pt x="185547" y="951103"/>
                  </a:lnTo>
                  <a:lnTo>
                    <a:pt x="185547" y="938403"/>
                  </a:lnTo>
                  <a:lnTo>
                    <a:pt x="185547" y="951103"/>
                  </a:lnTo>
                  <a:cubicBezTo>
                    <a:pt x="83058" y="951103"/>
                    <a:pt x="0" y="868045"/>
                    <a:pt x="0" y="765556"/>
                  </a:cubicBezTo>
                  <a:lnTo>
                    <a:pt x="0" y="185547"/>
                  </a:lnTo>
                  <a:lnTo>
                    <a:pt x="12700" y="185547"/>
                  </a:lnTo>
                  <a:lnTo>
                    <a:pt x="0" y="185547"/>
                  </a:lnTo>
                  <a:moveTo>
                    <a:pt x="25400" y="185547"/>
                  </a:moveTo>
                  <a:lnTo>
                    <a:pt x="25400" y="765556"/>
                  </a:lnTo>
                  <a:lnTo>
                    <a:pt x="12700" y="765556"/>
                  </a:lnTo>
                  <a:lnTo>
                    <a:pt x="25400" y="765556"/>
                  </a:lnTo>
                  <a:cubicBezTo>
                    <a:pt x="25400" y="853948"/>
                    <a:pt x="97028" y="925703"/>
                    <a:pt x="185547" y="925703"/>
                  </a:cubicBezTo>
                  <a:lnTo>
                    <a:pt x="765556" y="925703"/>
                  </a:lnTo>
                  <a:cubicBezTo>
                    <a:pt x="853948" y="925703"/>
                    <a:pt x="925703" y="854075"/>
                    <a:pt x="925703" y="765556"/>
                  </a:cubicBezTo>
                  <a:lnTo>
                    <a:pt x="925703" y="185547"/>
                  </a:lnTo>
                  <a:cubicBezTo>
                    <a:pt x="925703" y="97028"/>
                    <a:pt x="854075" y="25400"/>
                    <a:pt x="765556" y="25400"/>
                  </a:cubicBezTo>
                  <a:lnTo>
                    <a:pt x="185547" y="25400"/>
                  </a:lnTo>
                  <a:lnTo>
                    <a:pt x="185547" y="12700"/>
                  </a:lnTo>
                  <a:lnTo>
                    <a:pt x="185547" y="25400"/>
                  </a:lnTo>
                  <a:cubicBezTo>
                    <a:pt x="97028" y="25400"/>
                    <a:pt x="25400" y="97028"/>
                    <a:pt x="25400" y="185547"/>
                  </a:cubicBezTo>
                  <a:close/>
                </a:path>
              </a:pathLst>
            </a:custGeom>
            <a:solidFill>
              <a:srgbClr val="6D4562"/>
            </a:solidFill>
          </p:spPr>
        </p:sp>
      </p:grpSp>
      <p:grpSp>
        <p:nvGrpSpPr>
          <p:cNvPr name="Group 31" id="31"/>
          <p:cNvGrpSpPr/>
          <p:nvPr/>
        </p:nvGrpSpPr>
        <p:grpSpPr>
          <a:xfrm rot="0">
            <a:off x="8940850" y="6218039"/>
            <a:ext cx="3429000" cy="428625"/>
            <a:chOff x="0" y="0"/>
            <a:chExt cx="4572000" cy="571500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4572000" cy="571500"/>
            </a:xfrm>
            <a:custGeom>
              <a:avLst/>
              <a:gdLst/>
              <a:ahLst/>
              <a:cxnLst/>
              <a:rect r="r" b="b" t="t" l="l"/>
              <a:pathLst>
                <a:path h="571500" w="4572000">
                  <a:moveTo>
                    <a:pt x="0" y="0"/>
                  </a:moveTo>
                  <a:lnTo>
                    <a:pt x="4572000" y="0"/>
                  </a:lnTo>
                  <a:lnTo>
                    <a:pt x="4572000" y="571500"/>
                  </a:lnTo>
                  <a:lnTo>
                    <a:pt x="0" y="5715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0" y="-9525"/>
              <a:ext cx="4572000" cy="5810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687" b="true">
                  <a:solidFill>
                    <a:srgbClr val="DAD8E9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Text Processing</a:t>
              </a:r>
            </a:p>
          </p:txBody>
        </p:sp>
      </p:grpSp>
      <p:grpSp>
        <p:nvGrpSpPr>
          <p:cNvPr name="Group 34" id="34"/>
          <p:cNvGrpSpPr/>
          <p:nvPr/>
        </p:nvGrpSpPr>
        <p:grpSpPr>
          <a:xfrm rot="0">
            <a:off x="8940850" y="6831806"/>
            <a:ext cx="8267105" cy="493811"/>
            <a:chOff x="0" y="0"/>
            <a:chExt cx="11022807" cy="658415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11022807" cy="658415"/>
            </a:xfrm>
            <a:custGeom>
              <a:avLst/>
              <a:gdLst/>
              <a:ahLst/>
              <a:cxnLst/>
              <a:rect r="r" b="b" t="t" l="l"/>
              <a:pathLst>
                <a:path h="658415" w="11022807">
                  <a:moveTo>
                    <a:pt x="0" y="0"/>
                  </a:moveTo>
                  <a:lnTo>
                    <a:pt x="11022807" y="0"/>
                  </a:lnTo>
                  <a:lnTo>
                    <a:pt x="11022807" y="658415"/>
                  </a:lnTo>
                  <a:lnTo>
                    <a:pt x="0" y="65841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6" id="36"/>
            <p:cNvSpPr txBox="true"/>
            <p:nvPr/>
          </p:nvSpPr>
          <p:spPr>
            <a:xfrm>
              <a:off x="0" y="-95250"/>
              <a:ext cx="11022807" cy="75366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875"/>
                </a:lnSpc>
              </a:pPr>
              <a:r>
                <a:rPr lang="en-US" sz="2375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Tokenization and padding of text sequences were applied.</a:t>
              </a:r>
            </a:p>
          </p:txBody>
        </p:sp>
      </p:grpSp>
      <p:grpSp>
        <p:nvGrpSpPr>
          <p:cNvPr name="Group 37" id="37"/>
          <p:cNvGrpSpPr/>
          <p:nvPr/>
        </p:nvGrpSpPr>
        <p:grpSpPr>
          <a:xfrm rot="0">
            <a:off x="7928521" y="7933284"/>
            <a:ext cx="713334" cy="713334"/>
            <a:chOff x="0" y="0"/>
            <a:chExt cx="951112" cy="951112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12700" y="12700"/>
              <a:ext cx="925703" cy="925703"/>
            </a:xfrm>
            <a:custGeom>
              <a:avLst/>
              <a:gdLst/>
              <a:ahLst/>
              <a:cxnLst/>
              <a:rect r="r" b="b" t="t" l="l"/>
              <a:pathLst>
                <a:path h="925703" w="925703">
                  <a:moveTo>
                    <a:pt x="0" y="172847"/>
                  </a:moveTo>
                  <a:cubicBezTo>
                    <a:pt x="0" y="77343"/>
                    <a:pt x="77343" y="0"/>
                    <a:pt x="172847" y="0"/>
                  </a:cubicBezTo>
                  <a:lnTo>
                    <a:pt x="752856" y="0"/>
                  </a:lnTo>
                  <a:cubicBezTo>
                    <a:pt x="848360" y="0"/>
                    <a:pt x="925703" y="77343"/>
                    <a:pt x="925703" y="172847"/>
                  </a:cubicBezTo>
                  <a:lnTo>
                    <a:pt x="925703" y="752856"/>
                  </a:lnTo>
                  <a:cubicBezTo>
                    <a:pt x="925703" y="848360"/>
                    <a:pt x="848360" y="925703"/>
                    <a:pt x="752856" y="925703"/>
                  </a:cubicBezTo>
                  <a:lnTo>
                    <a:pt x="172847" y="925703"/>
                  </a:lnTo>
                  <a:cubicBezTo>
                    <a:pt x="77343" y="925703"/>
                    <a:pt x="0" y="848360"/>
                    <a:pt x="0" y="752856"/>
                  </a:cubicBezTo>
                  <a:close/>
                </a:path>
              </a:pathLst>
            </a:custGeom>
            <a:solidFill>
              <a:srgbClr val="542C49"/>
            </a:solidFill>
          </p:spPr>
        </p:sp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951103" cy="951103"/>
            </a:xfrm>
            <a:custGeom>
              <a:avLst/>
              <a:gdLst/>
              <a:ahLst/>
              <a:cxnLst/>
              <a:rect r="r" b="b" t="t" l="l"/>
              <a:pathLst>
                <a:path h="951103" w="951103">
                  <a:moveTo>
                    <a:pt x="0" y="185547"/>
                  </a:moveTo>
                  <a:cubicBezTo>
                    <a:pt x="0" y="83058"/>
                    <a:pt x="83058" y="0"/>
                    <a:pt x="185547" y="0"/>
                  </a:cubicBezTo>
                  <a:lnTo>
                    <a:pt x="765556" y="0"/>
                  </a:lnTo>
                  <a:lnTo>
                    <a:pt x="765556" y="12700"/>
                  </a:lnTo>
                  <a:lnTo>
                    <a:pt x="765556" y="0"/>
                  </a:lnTo>
                  <a:lnTo>
                    <a:pt x="765556" y="12700"/>
                  </a:lnTo>
                  <a:lnTo>
                    <a:pt x="765556" y="0"/>
                  </a:lnTo>
                  <a:cubicBezTo>
                    <a:pt x="868045" y="0"/>
                    <a:pt x="951103" y="83058"/>
                    <a:pt x="951103" y="185547"/>
                  </a:cubicBezTo>
                  <a:lnTo>
                    <a:pt x="938403" y="185547"/>
                  </a:lnTo>
                  <a:lnTo>
                    <a:pt x="951103" y="185547"/>
                  </a:lnTo>
                  <a:lnTo>
                    <a:pt x="951103" y="765556"/>
                  </a:lnTo>
                  <a:lnTo>
                    <a:pt x="938403" y="765556"/>
                  </a:lnTo>
                  <a:lnTo>
                    <a:pt x="951103" y="765556"/>
                  </a:lnTo>
                  <a:cubicBezTo>
                    <a:pt x="951103" y="868045"/>
                    <a:pt x="868045" y="951103"/>
                    <a:pt x="765556" y="951103"/>
                  </a:cubicBezTo>
                  <a:lnTo>
                    <a:pt x="765556" y="938403"/>
                  </a:lnTo>
                  <a:lnTo>
                    <a:pt x="765556" y="951103"/>
                  </a:lnTo>
                  <a:lnTo>
                    <a:pt x="185547" y="951103"/>
                  </a:lnTo>
                  <a:lnTo>
                    <a:pt x="185547" y="938403"/>
                  </a:lnTo>
                  <a:lnTo>
                    <a:pt x="185547" y="951103"/>
                  </a:lnTo>
                  <a:cubicBezTo>
                    <a:pt x="83058" y="951103"/>
                    <a:pt x="0" y="868045"/>
                    <a:pt x="0" y="765556"/>
                  </a:cubicBezTo>
                  <a:lnTo>
                    <a:pt x="0" y="185547"/>
                  </a:lnTo>
                  <a:lnTo>
                    <a:pt x="12700" y="185547"/>
                  </a:lnTo>
                  <a:lnTo>
                    <a:pt x="0" y="185547"/>
                  </a:lnTo>
                  <a:moveTo>
                    <a:pt x="25400" y="185547"/>
                  </a:moveTo>
                  <a:lnTo>
                    <a:pt x="25400" y="765556"/>
                  </a:lnTo>
                  <a:lnTo>
                    <a:pt x="12700" y="765556"/>
                  </a:lnTo>
                  <a:lnTo>
                    <a:pt x="25400" y="765556"/>
                  </a:lnTo>
                  <a:cubicBezTo>
                    <a:pt x="25400" y="853948"/>
                    <a:pt x="97028" y="925703"/>
                    <a:pt x="185547" y="925703"/>
                  </a:cubicBezTo>
                  <a:lnTo>
                    <a:pt x="765556" y="925703"/>
                  </a:lnTo>
                  <a:cubicBezTo>
                    <a:pt x="853948" y="925703"/>
                    <a:pt x="925703" y="854075"/>
                    <a:pt x="925703" y="765556"/>
                  </a:cubicBezTo>
                  <a:lnTo>
                    <a:pt x="925703" y="185547"/>
                  </a:lnTo>
                  <a:cubicBezTo>
                    <a:pt x="925703" y="97028"/>
                    <a:pt x="854075" y="25400"/>
                    <a:pt x="765556" y="25400"/>
                  </a:cubicBezTo>
                  <a:lnTo>
                    <a:pt x="185547" y="25400"/>
                  </a:lnTo>
                  <a:lnTo>
                    <a:pt x="185547" y="12700"/>
                  </a:lnTo>
                  <a:lnTo>
                    <a:pt x="185547" y="25400"/>
                  </a:lnTo>
                  <a:cubicBezTo>
                    <a:pt x="97028" y="25400"/>
                    <a:pt x="25400" y="97028"/>
                    <a:pt x="25400" y="185547"/>
                  </a:cubicBezTo>
                  <a:close/>
                </a:path>
              </a:pathLst>
            </a:custGeom>
            <a:solidFill>
              <a:srgbClr val="6D4562"/>
            </a:solidFill>
          </p:spPr>
        </p:sp>
      </p:grpSp>
      <p:grpSp>
        <p:nvGrpSpPr>
          <p:cNvPr name="Group 40" id="40"/>
          <p:cNvGrpSpPr/>
          <p:nvPr/>
        </p:nvGrpSpPr>
        <p:grpSpPr>
          <a:xfrm rot="0">
            <a:off x="8940850" y="8048774"/>
            <a:ext cx="3429000" cy="428625"/>
            <a:chOff x="0" y="0"/>
            <a:chExt cx="4572000" cy="571500"/>
          </a:xfrm>
        </p:grpSpPr>
        <p:sp>
          <p:nvSpPr>
            <p:cNvPr name="Freeform 41" id="41"/>
            <p:cNvSpPr/>
            <p:nvPr/>
          </p:nvSpPr>
          <p:spPr>
            <a:xfrm flipH="false" flipV="false" rot="0">
              <a:off x="0" y="0"/>
              <a:ext cx="4572000" cy="571500"/>
            </a:xfrm>
            <a:custGeom>
              <a:avLst/>
              <a:gdLst/>
              <a:ahLst/>
              <a:cxnLst/>
              <a:rect r="r" b="b" t="t" l="l"/>
              <a:pathLst>
                <a:path h="571500" w="4572000">
                  <a:moveTo>
                    <a:pt x="0" y="0"/>
                  </a:moveTo>
                  <a:lnTo>
                    <a:pt x="4572000" y="0"/>
                  </a:lnTo>
                  <a:lnTo>
                    <a:pt x="4572000" y="571500"/>
                  </a:lnTo>
                  <a:lnTo>
                    <a:pt x="0" y="5715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2" id="42"/>
            <p:cNvSpPr txBox="true"/>
            <p:nvPr/>
          </p:nvSpPr>
          <p:spPr>
            <a:xfrm>
              <a:off x="0" y="-9525"/>
              <a:ext cx="4572000" cy="5810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687" b="true">
                  <a:solidFill>
                    <a:srgbClr val="DAD8E9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Optional Steps</a:t>
              </a:r>
            </a:p>
          </p:txBody>
        </p:sp>
      </p:grpSp>
      <p:grpSp>
        <p:nvGrpSpPr>
          <p:cNvPr name="Group 43" id="43"/>
          <p:cNvGrpSpPr/>
          <p:nvPr/>
        </p:nvGrpSpPr>
        <p:grpSpPr>
          <a:xfrm rot="0">
            <a:off x="8940850" y="8662541"/>
            <a:ext cx="8267105" cy="493811"/>
            <a:chOff x="0" y="0"/>
            <a:chExt cx="11022807" cy="658415"/>
          </a:xfrm>
        </p:grpSpPr>
        <p:sp>
          <p:nvSpPr>
            <p:cNvPr name="Freeform 44" id="44"/>
            <p:cNvSpPr/>
            <p:nvPr/>
          </p:nvSpPr>
          <p:spPr>
            <a:xfrm flipH="false" flipV="false" rot="0">
              <a:off x="0" y="0"/>
              <a:ext cx="11022807" cy="658415"/>
            </a:xfrm>
            <a:custGeom>
              <a:avLst/>
              <a:gdLst/>
              <a:ahLst/>
              <a:cxnLst/>
              <a:rect r="r" b="b" t="t" l="l"/>
              <a:pathLst>
                <a:path h="658415" w="11022807">
                  <a:moveTo>
                    <a:pt x="0" y="0"/>
                  </a:moveTo>
                  <a:lnTo>
                    <a:pt x="11022807" y="0"/>
                  </a:lnTo>
                  <a:lnTo>
                    <a:pt x="11022807" y="658415"/>
                  </a:lnTo>
                  <a:lnTo>
                    <a:pt x="0" y="65841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5" id="45"/>
            <p:cNvSpPr txBox="true"/>
            <p:nvPr/>
          </p:nvSpPr>
          <p:spPr>
            <a:xfrm>
              <a:off x="0" y="-95250"/>
              <a:ext cx="11022807" cy="75366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875"/>
                </a:lnSpc>
              </a:pPr>
              <a:r>
                <a:rPr lang="en-US" sz="2375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Stopword removal and text normalization were considered.</a:t>
              </a:r>
            </a:p>
          </p:txBody>
        </p:sp>
      </p:grpSp>
      <p:grpSp>
        <p:nvGrpSpPr>
          <p:cNvPr name="Group 46" id="46"/>
          <p:cNvGrpSpPr/>
          <p:nvPr/>
        </p:nvGrpSpPr>
        <p:grpSpPr>
          <a:xfrm rot="0">
            <a:off x="-7938" y="9755742"/>
            <a:ext cx="18303875" cy="539195"/>
            <a:chOff x="0" y="0"/>
            <a:chExt cx="24405167" cy="718927"/>
          </a:xfrm>
        </p:grpSpPr>
        <p:sp>
          <p:nvSpPr>
            <p:cNvPr name="Freeform 47" id="47"/>
            <p:cNvSpPr/>
            <p:nvPr/>
          </p:nvSpPr>
          <p:spPr>
            <a:xfrm flipH="false" flipV="false" rot="0">
              <a:off x="10541" y="10541"/>
              <a:ext cx="24383999" cy="697865"/>
            </a:xfrm>
            <a:custGeom>
              <a:avLst/>
              <a:gdLst/>
              <a:ahLst/>
              <a:cxnLst/>
              <a:rect r="r" b="b" t="t" l="l"/>
              <a:pathLst>
                <a:path h="697865" w="24383999">
                  <a:moveTo>
                    <a:pt x="0" y="0"/>
                  </a:moveTo>
                  <a:lnTo>
                    <a:pt x="24383999" y="0"/>
                  </a:lnTo>
                  <a:lnTo>
                    <a:pt x="24383999" y="697865"/>
                  </a:lnTo>
                  <a:lnTo>
                    <a:pt x="0" y="697865"/>
                  </a:lnTo>
                  <a:close/>
                </a:path>
              </a:pathLst>
            </a:custGeom>
            <a:solidFill>
              <a:srgbClr val="ED7D31"/>
            </a:solidFill>
          </p:spPr>
        </p:sp>
        <p:sp>
          <p:nvSpPr>
            <p:cNvPr name="Freeform 48" id="48"/>
            <p:cNvSpPr/>
            <p:nvPr/>
          </p:nvSpPr>
          <p:spPr>
            <a:xfrm flipH="false" flipV="false" rot="0">
              <a:off x="0" y="0"/>
              <a:ext cx="24405082" cy="718947"/>
            </a:xfrm>
            <a:custGeom>
              <a:avLst/>
              <a:gdLst/>
              <a:ahLst/>
              <a:cxnLst/>
              <a:rect r="r" b="b" t="t" l="l"/>
              <a:pathLst>
                <a:path h="718947" w="24405082">
                  <a:moveTo>
                    <a:pt x="10541" y="0"/>
                  </a:moveTo>
                  <a:lnTo>
                    <a:pt x="24394540" y="0"/>
                  </a:lnTo>
                  <a:cubicBezTo>
                    <a:pt x="24400383" y="0"/>
                    <a:pt x="24405082" y="4699"/>
                    <a:pt x="24405082" y="10541"/>
                  </a:cubicBezTo>
                  <a:lnTo>
                    <a:pt x="24405082" y="708406"/>
                  </a:lnTo>
                  <a:cubicBezTo>
                    <a:pt x="24405082" y="714248"/>
                    <a:pt x="24400383" y="718947"/>
                    <a:pt x="24394540" y="718947"/>
                  </a:cubicBezTo>
                  <a:lnTo>
                    <a:pt x="10541" y="718947"/>
                  </a:lnTo>
                  <a:cubicBezTo>
                    <a:pt x="4699" y="718947"/>
                    <a:pt x="0" y="714248"/>
                    <a:pt x="0" y="708406"/>
                  </a:cubicBezTo>
                  <a:lnTo>
                    <a:pt x="0" y="10541"/>
                  </a:lnTo>
                  <a:cubicBezTo>
                    <a:pt x="0" y="4699"/>
                    <a:pt x="4699" y="0"/>
                    <a:pt x="10541" y="0"/>
                  </a:cubicBezTo>
                  <a:moveTo>
                    <a:pt x="10541" y="21209"/>
                  </a:moveTo>
                  <a:lnTo>
                    <a:pt x="10541" y="10541"/>
                  </a:lnTo>
                  <a:lnTo>
                    <a:pt x="21082" y="10541"/>
                  </a:lnTo>
                  <a:lnTo>
                    <a:pt x="21082" y="708406"/>
                  </a:lnTo>
                  <a:lnTo>
                    <a:pt x="10541" y="708406"/>
                  </a:lnTo>
                  <a:lnTo>
                    <a:pt x="10541" y="697865"/>
                  </a:lnTo>
                  <a:lnTo>
                    <a:pt x="24394540" y="697865"/>
                  </a:lnTo>
                  <a:lnTo>
                    <a:pt x="24394540" y="708406"/>
                  </a:lnTo>
                  <a:lnTo>
                    <a:pt x="24384000" y="708406"/>
                  </a:lnTo>
                  <a:lnTo>
                    <a:pt x="24384000" y="10541"/>
                  </a:lnTo>
                  <a:lnTo>
                    <a:pt x="24394540" y="10541"/>
                  </a:lnTo>
                  <a:lnTo>
                    <a:pt x="24394540" y="21082"/>
                  </a:lnTo>
                  <a:lnTo>
                    <a:pt x="10541" y="21082"/>
                  </a:lnTo>
                  <a:close/>
                </a:path>
              </a:pathLst>
            </a:custGeom>
            <a:solidFill>
              <a:srgbClr val="64310F"/>
            </a:solidFill>
          </p:spPr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B0C23">
                <a:alpha val="90196"/>
              </a:srgbClr>
            </a:solidFill>
          </p:spPr>
        </p:sp>
      </p:grpSp>
      <p:sp>
        <p:nvSpPr>
          <p:cNvPr name="Freeform 5" id="5" descr="preencoded.png">
            <a:hlinkClick r:id="rId4" tooltip="https://gamma.app/?utm_source=made-with-gamma"/>
          </p:cNvPr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80046" y="2382440"/>
            <a:ext cx="16127909" cy="1714500"/>
            <a:chOff x="0" y="0"/>
            <a:chExt cx="21503878" cy="2286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1503878" cy="2286000"/>
            </a:xfrm>
            <a:custGeom>
              <a:avLst/>
              <a:gdLst/>
              <a:ahLst/>
              <a:cxnLst/>
              <a:rect r="r" b="b" t="t" l="l"/>
              <a:pathLst>
                <a:path h="2286000" w="21503878">
                  <a:moveTo>
                    <a:pt x="0" y="0"/>
                  </a:moveTo>
                  <a:lnTo>
                    <a:pt x="21503878" y="0"/>
                  </a:lnTo>
                  <a:lnTo>
                    <a:pt x="21503878" y="2286000"/>
                  </a:lnTo>
                  <a:lnTo>
                    <a:pt x="0" y="22860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21503878" cy="231457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749"/>
                </a:lnSpc>
              </a:pPr>
              <a:r>
                <a:rPr lang="en-US" sz="5374" b="true">
                  <a:solidFill>
                    <a:srgbClr val="C6BFEE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Hybrid Model - Data Preprocessing &amp; Visualization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080046" y="4868316"/>
            <a:ext cx="3429000" cy="428625"/>
            <a:chOff x="0" y="0"/>
            <a:chExt cx="4572000" cy="5715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572000" cy="571500"/>
            </a:xfrm>
            <a:custGeom>
              <a:avLst/>
              <a:gdLst/>
              <a:ahLst/>
              <a:cxnLst/>
              <a:rect r="r" b="b" t="t" l="l"/>
              <a:pathLst>
                <a:path h="571500" w="4572000">
                  <a:moveTo>
                    <a:pt x="0" y="0"/>
                  </a:moveTo>
                  <a:lnTo>
                    <a:pt x="4572000" y="0"/>
                  </a:lnTo>
                  <a:lnTo>
                    <a:pt x="4572000" y="571500"/>
                  </a:lnTo>
                  <a:lnTo>
                    <a:pt x="0" y="5715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9525"/>
              <a:ext cx="4572000" cy="5810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687" b="true">
                  <a:solidFill>
                    <a:srgbClr val="C6BFEE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Data Cleaning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080046" y="5605462"/>
            <a:ext cx="7687567" cy="1526826"/>
            <a:chOff x="0" y="0"/>
            <a:chExt cx="10250090" cy="203576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0250090" cy="2035768"/>
            </a:xfrm>
            <a:custGeom>
              <a:avLst/>
              <a:gdLst/>
              <a:ahLst/>
              <a:cxnLst/>
              <a:rect r="r" b="b" t="t" l="l"/>
              <a:pathLst>
                <a:path h="2035768" w="10250090">
                  <a:moveTo>
                    <a:pt x="0" y="0"/>
                  </a:moveTo>
                  <a:lnTo>
                    <a:pt x="10250090" y="0"/>
                  </a:lnTo>
                  <a:lnTo>
                    <a:pt x="10250090" y="2035768"/>
                  </a:lnTo>
                  <a:lnTo>
                    <a:pt x="0" y="203576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95250"/>
              <a:ext cx="10250090" cy="213101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875"/>
                </a:lnSpc>
              </a:pPr>
              <a:r>
                <a:rPr lang="en-US" sz="2375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Original columns renamed; labels mapped as 'spam' to 1 and 'ham' to 0. Text cleaned by lowercasing and removing numbers, punctuation, and extra spaces.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9529911" y="4868316"/>
            <a:ext cx="3429000" cy="428625"/>
            <a:chOff x="0" y="0"/>
            <a:chExt cx="4572000" cy="5715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572000" cy="571500"/>
            </a:xfrm>
            <a:custGeom>
              <a:avLst/>
              <a:gdLst/>
              <a:ahLst/>
              <a:cxnLst/>
              <a:rect r="r" b="b" t="t" l="l"/>
              <a:pathLst>
                <a:path h="571500" w="4572000">
                  <a:moveTo>
                    <a:pt x="0" y="0"/>
                  </a:moveTo>
                  <a:lnTo>
                    <a:pt x="4572000" y="0"/>
                  </a:lnTo>
                  <a:lnTo>
                    <a:pt x="4572000" y="571500"/>
                  </a:lnTo>
                  <a:lnTo>
                    <a:pt x="0" y="5715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9525"/>
              <a:ext cx="4572000" cy="5810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687" b="true">
                  <a:solidFill>
                    <a:srgbClr val="C6BFEE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Visualization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9529911" y="5605462"/>
            <a:ext cx="7687567" cy="987624"/>
            <a:chOff x="0" y="0"/>
            <a:chExt cx="10250090" cy="1316832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0250090" cy="1316832"/>
            </a:xfrm>
            <a:custGeom>
              <a:avLst/>
              <a:gdLst/>
              <a:ahLst/>
              <a:cxnLst/>
              <a:rect r="r" b="b" t="t" l="l"/>
              <a:pathLst>
                <a:path h="1316832" w="10250090">
                  <a:moveTo>
                    <a:pt x="0" y="0"/>
                  </a:moveTo>
                  <a:lnTo>
                    <a:pt x="10250090" y="0"/>
                  </a:lnTo>
                  <a:lnTo>
                    <a:pt x="10250090" y="1316832"/>
                  </a:lnTo>
                  <a:lnTo>
                    <a:pt x="0" y="13168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95250"/>
              <a:ext cx="10250090" cy="141208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58180" indent="-179090" lvl="1">
                <a:lnSpc>
                  <a:spcPts val="3875"/>
                </a:lnSpc>
                <a:buFont typeface="Arial"/>
                <a:buChar char="•"/>
              </a:pPr>
              <a:r>
                <a:rPr lang="en-US" sz="2375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Countplot showing distribution of Ham and Spam messages.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9529911" y="6700986"/>
            <a:ext cx="7687567" cy="493811"/>
            <a:chOff x="0" y="0"/>
            <a:chExt cx="10250090" cy="658415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0250090" cy="658415"/>
            </a:xfrm>
            <a:custGeom>
              <a:avLst/>
              <a:gdLst/>
              <a:ahLst/>
              <a:cxnLst/>
              <a:rect r="r" b="b" t="t" l="l"/>
              <a:pathLst>
                <a:path h="658415" w="10250090">
                  <a:moveTo>
                    <a:pt x="0" y="0"/>
                  </a:moveTo>
                  <a:lnTo>
                    <a:pt x="10250090" y="0"/>
                  </a:lnTo>
                  <a:lnTo>
                    <a:pt x="10250090" y="658415"/>
                  </a:lnTo>
                  <a:lnTo>
                    <a:pt x="0" y="65841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95250"/>
              <a:ext cx="10250090" cy="75366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58180" indent="-179090" lvl="1">
                <a:lnSpc>
                  <a:spcPts val="3875"/>
                </a:lnSpc>
                <a:buFont typeface="Arial"/>
                <a:buChar char="•"/>
              </a:pPr>
              <a:r>
                <a:rPr lang="en-US" sz="2375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WordClouds highlighting frequent words in each class.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9529911" y="7302699"/>
            <a:ext cx="7687567" cy="493811"/>
            <a:chOff x="0" y="0"/>
            <a:chExt cx="10250090" cy="658415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0250090" cy="658415"/>
            </a:xfrm>
            <a:custGeom>
              <a:avLst/>
              <a:gdLst/>
              <a:ahLst/>
              <a:cxnLst/>
              <a:rect r="r" b="b" t="t" l="l"/>
              <a:pathLst>
                <a:path h="658415" w="10250090">
                  <a:moveTo>
                    <a:pt x="0" y="0"/>
                  </a:moveTo>
                  <a:lnTo>
                    <a:pt x="10250090" y="0"/>
                  </a:lnTo>
                  <a:lnTo>
                    <a:pt x="10250090" y="658415"/>
                  </a:lnTo>
                  <a:lnTo>
                    <a:pt x="0" y="65841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95250"/>
              <a:ext cx="10250090" cy="75366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58180" indent="-179090" lvl="1">
                <a:lnSpc>
                  <a:spcPts val="3875"/>
                </a:lnSpc>
                <a:buFont typeface="Arial"/>
                <a:buChar char="•"/>
              </a:pPr>
              <a:r>
                <a:rPr lang="en-US" sz="2375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Helped understand textual patterns in Spam and Ham.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-7938" y="9690011"/>
            <a:ext cx="18303875" cy="604926"/>
            <a:chOff x="0" y="0"/>
            <a:chExt cx="24405167" cy="806568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10541" y="10541"/>
              <a:ext cx="24383999" cy="785495"/>
            </a:xfrm>
            <a:custGeom>
              <a:avLst/>
              <a:gdLst/>
              <a:ahLst/>
              <a:cxnLst/>
              <a:rect r="r" b="b" t="t" l="l"/>
              <a:pathLst>
                <a:path h="785495" w="24383999">
                  <a:moveTo>
                    <a:pt x="0" y="0"/>
                  </a:moveTo>
                  <a:lnTo>
                    <a:pt x="24383999" y="0"/>
                  </a:lnTo>
                  <a:lnTo>
                    <a:pt x="24383999" y="785495"/>
                  </a:lnTo>
                  <a:lnTo>
                    <a:pt x="0" y="785495"/>
                  </a:lnTo>
                  <a:close/>
                </a:path>
              </a:pathLst>
            </a:custGeom>
            <a:solidFill>
              <a:srgbClr val="ED7D31"/>
            </a:solidFill>
          </p:spPr>
        </p:sp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24405082" cy="806577"/>
            </a:xfrm>
            <a:custGeom>
              <a:avLst/>
              <a:gdLst/>
              <a:ahLst/>
              <a:cxnLst/>
              <a:rect r="r" b="b" t="t" l="l"/>
              <a:pathLst>
                <a:path h="806577" w="24405082">
                  <a:moveTo>
                    <a:pt x="10541" y="0"/>
                  </a:moveTo>
                  <a:lnTo>
                    <a:pt x="24394540" y="0"/>
                  </a:lnTo>
                  <a:cubicBezTo>
                    <a:pt x="24400383" y="0"/>
                    <a:pt x="24405082" y="4699"/>
                    <a:pt x="24405082" y="10541"/>
                  </a:cubicBezTo>
                  <a:lnTo>
                    <a:pt x="24405082" y="796036"/>
                  </a:lnTo>
                  <a:cubicBezTo>
                    <a:pt x="24405082" y="801878"/>
                    <a:pt x="24400383" y="806577"/>
                    <a:pt x="24394540" y="806577"/>
                  </a:cubicBezTo>
                  <a:lnTo>
                    <a:pt x="10541" y="806577"/>
                  </a:lnTo>
                  <a:cubicBezTo>
                    <a:pt x="4699" y="806577"/>
                    <a:pt x="0" y="801878"/>
                    <a:pt x="0" y="796036"/>
                  </a:cubicBezTo>
                  <a:lnTo>
                    <a:pt x="0" y="10541"/>
                  </a:lnTo>
                  <a:cubicBezTo>
                    <a:pt x="0" y="4699"/>
                    <a:pt x="4699" y="0"/>
                    <a:pt x="10541" y="0"/>
                  </a:cubicBezTo>
                  <a:moveTo>
                    <a:pt x="10541" y="21209"/>
                  </a:moveTo>
                  <a:lnTo>
                    <a:pt x="10541" y="10541"/>
                  </a:lnTo>
                  <a:lnTo>
                    <a:pt x="21082" y="10541"/>
                  </a:lnTo>
                  <a:lnTo>
                    <a:pt x="21082" y="796036"/>
                  </a:lnTo>
                  <a:lnTo>
                    <a:pt x="10541" y="796036"/>
                  </a:lnTo>
                  <a:lnTo>
                    <a:pt x="10541" y="785495"/>
                  </a:lnTo>
                  <a:lnTo>
                    <a:pt x="24394540" y="785495"/>
                  </a:lnTo>
                  <a:lnTo>
                    <a:pt x="24394540" y="796036"/>
                  </a:lnTo>
                  <a:lnTo>
                    <a:pt x="24384000" y="796036"/>
                  </a:lnTo>
                  <a:lnTo>
                    <a:pt x="24384000" y="10541"/>
                  </a:lnTo>
                  <a:lnTo>
                    <a:pt x="24394540" y="10541"/>
                  </a:lnTo>
                  <a:lnTo>
                    <a:pt x="24394540" y="21082"/>
                  </a:lnTo>
                  <a:lnTo>
                    <a:pt x="10541" y="21082"/>
                  </a:lnTo>
                  <a:close/>
                </a:path>
              </a:pathLst>
            </a:custGeom>
            <a:solidFill>
              <a:srgbClr val="64310F"/>
            </a:solidFill>
          </p:spPr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B0C23">
                <a:alpha val="90196"/>
              </a:srgbClr>
            </a:solidFill>
          </p:spPr>
        </p:sp>
      </p:grpSp>
      <p:sp>
        <p:nvSpPr>
          <p:cNvPr name="Freeform 5" id="5" descr="preencoded.png">
            <a:hlinkClick r:id="rId4" tooltip="https://gamma.app/?utm_source=made-with-gamma"/>
          </p:cNvPr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080046" y="1023789"/>
            <a:ext cx="9269909" cy="2571750"/>
            <a:chOff x="0" y="0"/>
            <a:chExt cx="12359878" cy="3429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359878" cy="3429000"/>
            </a:xfrm>
            <a:custGeom>
              <a:avLst/>
              <a:gdLst/>
              <a:ahLst/>
              <a:cxnLst/>
              <a:rect r="r" b="b" t="t" l="l"/>
              <a:pathLst>
                <a:path h="3429000" w="12359878">
                  <a:moveTo>
                    <a:pt x="0" y="0"/>
                  </a:moveTo>
                  <a:lnTo>
                    <a:pt x="12359878" y="0"/>
                  </a:lnTo>
                  <a:lnTo>
                    <a:pt x="12359878" y="3429000"/>
                  </a:lnTo>
                  <a:lnTo>
                    <a:pt x="0" y="34290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28575"/>
              <a:ext cx="12359878" cy="345757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749"/>
                </a:lnSpc>
              </a:pPr>
              <a:r>
                <a:rPr lang="en-US" sz="5374" b="true">
                  <a:solidFill>
                    <a:srgbClr val="C6BFEE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Hybrid Model - Feature Extraction &amp; Implementation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070521" y="4048869"/>
            <a:ext cx="713334" cy="713334"/>
            <a:chOff x="0" y="0"/>
            <a:chExt cx="951112" cy="95111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12700" y="12700"/>
              <a:ext cx="925703" cy="925703"/>
            </a:xfrm>
            <a:custGeom>
              <a:avLst/>
              <a:gdLst/>
              <a:ahLst/>
              <a:cxnLst/>
              <a:rect r="r" b="b" t="t" l="l"/>
              <a:pathLst>
                <a:path h="925703" w="925703">
                  <a:moveTo>
                    <a:pt x="0" y="172847"/>
                  </a:moveTo>
                  <a:cubicBezTo>
                    <a:pt x="0" y="77343"/>
                    <a:pt x="77343" y="0"/>
                    <a:pt x="172847" y="0"/>
                  </a:cubicBezTo>
                  <a:lnTo>
                    <a:pt x="752856" y="0"/>
                  </a:lnTo>
                  <a:cubicBezTo>
                    <a:pt x="848360" y="0"/>
                    <a:pt x="925703" y="77343"/>
                    <a:pt x="925703" y="172847"/>
                  </a:cubicBezTo>
                  <a:lnTo>
                    <a:pt x="925703" y="752856"/>
                  </a:lnTo>
                  <a:cubicBezTo>
                    <a:pt x="925703" y="848360"/>
                    <a:pt x="848360" y="925703"/>
                    <a:pt x="752856" y="925703"/>
                  </a:cubicBezTo>
                  <a:lnTo>
                    <a:pt x="172847" y="925703"/>
                  </a:lnTo>
                  <a:cubicBezTo>
                    <a:pt x="77343" y="925703"/>
                    <a:pt x="0" y="848360"/>
                    <a:pt x="0" y="752856"/>
                  </a:cubicBezTo>
                  <a:close/>
                </a:path>
              </a:pathLst>
            </a:custGeom>
            <a:solidFill>
              <a:srgbClr val="542C49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951103" cy="951103"/>
            </a:xfrm>
            <a:custGeom>
              <a:avLst/>
              <a:gdLst/>
              <a:ahLst/>
              <a:cxnLst/>
              <a:rect r="r" b="b" t="t" l="l"/>
              <a:pathLst>
                <a:path h="951103" w="951103">
                  <a:moveTo>
                    <a:pt x="0" y="185547"/>
                  </a:moveTo>
                  <a:cubicBezTo>
                    <a:pt x="0" y="83058"/>
                    <a:pt x="83058" y="0"/>
                    <a:pt x="185547" y="0"/>
                  </a:cubicBezTo>
                  <a:lnTo>
                    <a:pt x="765556" y="0"/>
                  </a:lnTo>
                  <a:lnTo>
                    <a:pt x="765556" y="12700"/>
                  </a:lnTo>
                  <a:lnTo>
                    <a:pt x="765556" y="0"/>
                  </a:lnTo>
                  <a:lnTo>
                    <a:pt x="765556" y="12700"/>
                  </a:lnTo>
                  <a:lnTo>
                    <a:pt x="765556" y="0"/>
                  </a:lnTo>
                  <a:cubicBezTo>
                    <a:pt x="868045" y="0"/>
                    <a:pt x="951103" y="83058"/>
                    <a:pt x="951103" y="185547"/>
                  </a:cubicBezTo>
                  <a:lnTo>
                    <a:pt x="938403" y="185547"/>
                  </a:lnTo>
                  <a:lnTo>
                    <a:pt x="951103" y="185547"/>
                  </a:lnTo>
                  <a:lnTo>
                    <a:pt x="951103" y="765556"/>
                  </a:lnTo>
                  <a:lnTo>
                    <a:pt x="938403" y="765556"/>
                  </a:lnTo>
                  <a:lnTo>
                    <a:pt x="951103" y="765556"/>
                  </a:lnTo>
                  <a:cubicBezTo>
                    <a:pt x="951103" y="868045"/>
                    <a:pt x="868045" y="951103"/>
                    <a:pt x="765556" y="951103"/>
                  </a:cubicBezTo>
                  <a:lnTo>
                    <a:pt x="765556" y="938403"/>
                  </a:lnTo>
                  <a:lnTo>
                    <a:pt x="765556" y="951103"/>
                  </a:lnTo>
                  <a:lnTo>
                    <a:pt x="185547" y="951103"/>
                  </a:lnTo>
                  <a:lnTo>
                    <a:pt x="185547" y="938403"/>
                  </a:lnTo>
                  <a:lnTo>
                    <a:pt x="185547" y="951103"/>
                  </a:lnTo>
                  <a:cubicBezTo>
                    <a:pt x="83058" y="951103"/>
                    <a:pt x="0" y="868045"/>
                    <a:pt x="0" y="765556"/>
                  </a:cubicBezTo>
                  <a:lnTo>
                    <a:pt x="0" y="185547"/>
                  </a:lnTo>
                  <a:lnTo>
                    <a:pt x="12700" y="185547"/>
                  </a:lnTo>
                  <a:lnTo>
                    <a:pt x="0" y="185547"/>
                  </a:lnTo>
                  <a:moveTo>
                    <a:pt x="25400" y="185547"/>
                  </a:moveTo>
                  <a:lnTo>
                    <a:pt x="25400" y="765556"/>
                  </a:lnTo>
                  <a:lnTo>
                    <a:pt x="12700" y="765556"/>
                  </a:lnTo>
                  <a:lnTo>
                    <a:pt x="25400" y="765556"/>
                  </a:lnTo>
                  <a:cubicBezTo>
                    <a:pt x="25400" y="853948"/>
                    <a:pt x="97028" y="925703"/>
                    <a:pt x="185547" y="925703"/>
                  </a:cubicBezTo>
                  <a:lnTo>
                    <a:pt x="765556" y="925703"/>
                  </a:lnTo>
                  <a:cubicBezTo>
                    <a:pt x="853948" y="925703"/>
                    <a:pt x="925703" y="854075"/>
                    <a:pt x="925703" y="765556"/>
                  </a:cubicBezTo>
                  <a:lnTo>
                    <a:pt x="925703" y="185547"/>
                  </a:lnTo>
                  <a:cubicBezTo>
                    <a:pt x="925703" y="97028"/>
                    <a:pt x="854075" y="25400"/>
                    <a:pt x="765556" y="25400"/>
                  </a:cubicBezTo>
                  <a:lnTo>
                    <a:pt x="185547" y="25400"/>
                  </a:lnTo>
                  <a:lnTo>
                    <a:pt x="185547" y="12700"/>
                  </a:lnTo>
                  <a:lnTo>
                    <a:pt x="185547" y="25400"/>
                  </a:lnTo>
                  <a:cubicBezTo>
                    <a:pt x="97028" y="25400"/>
                    <a:pt x="25400" y="97028"/>
                    <a:pt x="25400" y="185547"/>
                  </a:cubicBezTo>
                  <a:close/>
                </a:path>
              </a:pathLst>
            </a:custGeom>
            <a:solidFill>
              <a:srgbClr val="6D4562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2082850" y="4164360"/>
            <a:ext cx="3429000" cy="428625"/>
            <a:chOff x="0" y="0"/>
            <a:chExt cx="4572000" cy="5715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4572000" cy="571500"/>
            </a:xfrm>
            <a:custGeom>
              <a:avLst/>
              <a:gdLst/>
              <a:ahLst/>
              <a:cxnLst/>
              <a:rect r="r" b="b" t="t" l="l"/>
              <a:pathLst>
                <a:path h="571500" w="4572000">
                  <a:moveTo>
                    <a:pt x="0" y="0"/>
                  </a:moveTo>
                  <a:lnTo>
                    <a:pt x="4572000" y="0"/>
                  </a:lnTo>
                  <a:lnTo>
                    <a:pt x="4572000" y="571500"/>
                  </a:lnTo>
                  <a:lnTo>
                    <a:pt x="0" y="5715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9525"/>
              <a:ext cx="4572000" cy="5810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687" b="true">
                  <a:solidFill>
                    <a:srgbClr val="DAD8E9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Feature Extraction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2082850" y="4778127"/>
            <a:ext cx="8267105" cy="987624"/>
            <a:chOff x="0" y="0"/>
            <a:chExt cx="11022807" cy="1316832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1022807" cy="1316832"/>
            </a:xfrm>
            <a:custGeom>
              <a:avLst/>
              <a:gdLst/>
              <a:ahLst/>
              <a:cxnLst/>
              <a:rect r="r" b="b" t="t" l="l"/>
              <a:pathLst>
                <a:path h="1316832" w="11022807">
                  <a:moveTo>
                    <a:pt x="0" y="0"/>
                  </a:moveTo>
                  <a:lnTo>
                    <a:pt x="11022807" y="0"/>
                  </a:lnTo>
                  <a:lnTo>
                    <a:pt x="11022807" y="1316832"/>
                  </a:lnTo>
                  <a:lnTo>
                    <a:pt x="0" y="13168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95250"/>
              <a:ext cx="11022807" cy="141208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875"/>
                </a:lnSpc>
              </a:pPr>
              <a:r>
                <a:rPr lang="en-US" sz="2375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Used TfidfVectorizer with stopwords removed and n-grams (1,2) captured to convert text into numerical features.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070521" y="6373416"/>
            <a:ext cx="713334" cy="713334"/>
            <a:chOff x="0" y="0"/>
            <a:chExt cx="951112" cy="951112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12700" y="12700"/>
              <a:ext cx="925703" cy="925703"/>
            </a:xfrm>
            <a:custGeom>
              <a:avLst/>
              <a:gdLst/>
              <a:ahLst/>
              <a:cxnLst/>
              <a:rect r="r" b="b" t="t" l="l"/>
              <a:pathLst>
                <a:path h="925703" w="925703">
                  <a:moveTo>
                    <a:pt x="0" y="172847"/>
                  </a:moveTo>
                  <a:cubicBezTo>
                    <a:pt x="0" y="77343"/>
                    <a:pt x="77343" y="0"/>
                    <a:pt x="172847" y="0"/>
                  </a:cubicBezTo>
                  <a:lnTo>
                    <a:pt x="752856" y="0"/>
                  </a:lnTo>
                  <a:cubicBezTo>
                    <a:pt x="848360" y="0"/>
                    <a:pt x="925703" y="77343"/>
                    <a:pt x="925703" y="172847"/>
                  </a:cubicBezTo>
                  <a:lnTo>
                    <a:pt x="925703" y="752856"/>
                  </a:lnTo>
                  <a:cubicBezTo>
                    <a:pt x="925703" y="848360"/>
                    <a:pt x="848360" y="925703"/>
                    <a:pt x="752856" y="925703"/>
                  </a:cubicBezTo>
                  <a:lnTo>
                    <a:pt x="172847" y="925703"/>
                  </a:lnTo>
                  <a:cubicBezTo>
                    <a:pt x="77343" y="925703"/>
                    <a:pt x="0" y="848360"/>
                    <a:pt x="0" y="752856"/>
                  </a:cubicBezTo>
                  <a:close/>
                </a:path>
              </a:pathLst>
            </a:custGeom>
            <a:solidFill>
              <a:srgbClr val="542C49"/>
            </a:solidFill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951103" cy="951103"/>
            </a:xfrm>
            <a:custGeom>
              <a:avLst/>
              <a:gdLst/>
              <a:ahLst/>
              <a:cxnLst/>
              <a:rect r="r" b="b" t="t" l="l"/>
              <a:pathLst>
                <a:path h="951103" w="951103">
                  <a:moveTo>
                    <a:pt x="0" y="185547"/>
                  </a:moveTo>
                  <a:cubicBezTo>
                    <a:pt x="0" y="83058"/>
                    <a:pt x="83058" y="0"/>
                    <a:pt x="185547" y="0"/>
                  </a:cubicBezTo>
                  <a:lnTo>
                    <a:pt x="765556" y="0"/>
                  </a:lnTo>
                  <a:lnTo>
                    <a:pt x="765556" y="12700"/>
                  </a:lnTo>
                  <a:lnTo>
                    <a:pt x="765556" y="0"/>
                  </a:lnTo>
                  <a:lnTo>
                    <a:pt x="765556" y="12700"/>
                  </a:lnTo>
                  <a:lnTo>
                    <a:pt x="765556" y="0"/>
                  </a:lnTo>
                  <a:cubicBezTo>
                    <a:pt x="868045" y="0"/>
                    <a:pt x="951103" y="83058"/>
                    <a:pt x="951103" y="185547"/>
                  </a:cubicBezTo>
                  <a:lnTo>
                    <a:pt x="938403" y="185547"/>
                  </a:lnTo>
                  <a:lnTo>
                    <a:pt x="951103" y="185547"/>
                  </a:lnTo>
                  <a:lnTo>
                    <a:pt x="951103" y="765556"/>
                  </a:lnTo>
                  <a:lnTo>
                    <a:pt x="938403" y="765556"/>
                  </a:lnTo>
                  <a:lnTo>
                    <a:pt x="951103" y="765556"/>
                  </a:lnTo>
                  <a:cubicBezTo>
                    <a:pt x="951103" y="868045"/>
                    <a:pt x="868045" y="951103"/>
                    <a:pt x="765556" y="951103"/>
                  </a:cubicBezTo>
                  <a:lnTo>
                    <a:pt x="765556" y="938403"/>
                  </a:lnTo>
                  <a:lnTo>
                    <a:pt x="765556" y="951103"/>
                  </a:lnTo>
                  <a:lnTo>
                    <a:pt x="185547" y="951103"/>
                  </a:lnTo>
                  <a:lnTo>
                    <a:pt x="185547" y="938403"/>
                  </a:lnTo>
                  <a:lnTo>
                    <a:pt x="185547" y="951103"/>
                  </a:lnTo>
                  <a:cubicBezTo>
                    <a:pt x="83058" y="951103"/>
                    <a:pt x="0" y="868045"/>
                    <a:pt x="0" y="765556"/>
                  </a:cubicBezTo>
                  <a:lnTo>
                    <a:pt x="0" y="185547"/>
                  </a:lnTo>
                  <a:lnTo>
                    <a:pt x="12700" y="185547"/>
                  </a:lnTo>
                  <a:lnTo>
                    <a:pt x="0" y="185547"/>
                  </a:lnTo>
                  <a:moveTo>
                    <a:pt x="25400" y="185547"/>
                  </a:moveTo>
                  <a:lnTo>
                    <a:pt x="25400" y="765556"/>
                  </a:lnTo>
                  <a:lnTo>
                    <a:pt x="12700" y="765556"/>
                  </a:lnTo>
                  <a:lnTo>
                    <a:pt x="25400" y="765556"/>
                  </a:lnTo>
                  <a:cubicBezTo>
                    <a:pt x="25400" y="853948"/>
                    <a:pt x="97028" y="925703"/>
                    <a:pt x="185547" y="925703"/>
                  </a:cubicBezTo>
                  <a:lnTo>
                    <a:pt x="765556" y="925703"/>
                  </a:lnTo>
                  <a:cubicBezTo>
                    <a:pt x="853948" y="925703"/>
                    <a:pt x="925703" y="854075"/>
                    <a:pt x="925703" y="765556"/>
                  </a:cubicBezTo>
                  <a:lnTo>
                    <a:pt x="925703" y="185547"/>
                  </a:lnTo>
                  <a:cubicBezTo>
                    <a:pt x="925703" y="97028"/>
                    <a:pt x="854075" y="25400"/>
                    <a:pt x="765556" y="25400"/>
                  </a:cubicBezTo>
                  <a:lnTo>
                    <a:pt x="185547" y="25400"/>
                  </a:lnTo>
                  <a:lnTo>
                    <a:pt x="185547" y="12700"/>
                  </a:lnTo>
                  <a:lnTo>
                    <a:pt x="185547" y="25400"/>
                  </a:lnTo>
                  <a:cubicBezTo>
                    <a:pt x="97028" y="25400"/>
                    <a:pt x="25400" y="97028"/>
                    <a:pt x="25400" y="185547"/>
                  </a:cubicBezTo>
                  <a:close/>
                </a:path>
              </a:pathLst>
            </a:custGeom>
            <a:solidFill>
              <a:srgbClr val="6D4562"/>
            </a:solid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2082850" y="6488906"/>
            <a:ext cx="3737968" cy="428625"/>
            <a:chOff x="0" y="0"/>
            <a:chExt cx="4983957" cy="5715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4983957" cy="571500"/>
            </a:xfrm>
            <a:custGeom>
              <a:avLst/>
              <a:gdLst/>
              <a:ahLst/>
              <a:cxnLst/>
              <a:rect r="r" b="b" t="t" l="l"/>
              <a:pathLst>
                <a:path h="571500" w="4983957">
                  <a:moveTo>
                    <a:pt x="0" y="0"/>
                  </a:moveTo>
                  <a:lnTo>
                    <a:pt x="4983957" y="0"/>
                  </a:lnTo>
                  <a:lnTo>
                    <a:pt x="4983957" y="571500"/>
                  </a:lnTo>
                  <a:lnTo>
                    <a:pt x="0" y="5715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9525"/>
              <a:ext cx="4983957" cy="5810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687" b="true">
                  <a:solidFill>
                    <a:srgbClr val="DAD8E9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Model Implementation</a:t>
              </a: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2082850" y="7102674"/>
            <a:ext cx="8267105" cy="987624"/>
            <a:chOff x="0" y="0"/>
            <a:chExt cx="11022807" cy="1316832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11022807" cy="1316832"/>
            </a:xfrm>
            <a:custGeom>
              <a:avLst/>
              <a:gdLst/>
              <a:ahLst/>
              <a:cxnLst/>
              <a:rect r="r" b="b" t="t" l="l"/>
              <a:pathLst>
                <a:path h="1316832" w="11022807">
                  <a:moveTo>
                    <a:pt x="0" y="0"/>
                  </a:moveTo>
                  <a:lnTo>
                    <a:pt x="11022807" y="0"/>
                  </a:lnTo>
                  <a:lnTo>
                    <a:pt x="11022807" y="1316832"/>
                  </a:lnTo>
                  <a:lnTo>
                    <a:pt x="0" y="13168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95250"/>
              <a:ext cx="11022807" cy="141208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875"/>
                </a:lnSpc>
              </a:pPr>
              <a:r>
                <a:rPr lang="en-US" sz="2375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Applied Multinomial Naive Bayes, LinearSVC, and RandomForestClassifier models.</a:t>
              </a: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2082850" y="8275439"/>
            <a:ext cx="8267105" cy="987624"/>
            <a:chOff x="0" y="0"/>
            <a:chExt cx="11022807" cy="1316832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11022807" cy="1316832"/>
            </a:xfrm>
            <a:custGeom>
              <a:avLst/>
              <a:gdLst/>
              <a:ahLst/>
              <a:cxnLst/>
              <a:rect r="r" b="b" t="t" l="l"/>
              <a:pathLst>
                <a:path h="1316832" w="11022807">
                  <a:moveTo>
                    <a:pt x="0" y="0"/>
                  </a:moveTo>
                  <a:lnTo>
                    <a:pt x="11022807" y="0"/>
                  </a:lnTo>
                  <a:lnTo>
                    <a:pt x="11022807" y="1316832"/>
                  </a:lnTo>
                  <a:lnTo>
                    <a:pt x="0" y="13168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0" id="30"/>
            <p:cNvSpPr txBox="true"/>
            <p:nvPr/>
          </p:nvSpPr>
          <p:spPr>
            <a:xfrm>
              <a:off x="0" y="-95250"/>
              <a:ext cx="11022807" cy="141208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875"/>
                </a:lnSpc>
              </a:pPr>
              <a:r>
                <a:rPr lang="en-US" sz="2375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Final ensemble used VotingClassifier combining all three for improved accuracy.</a:t>
              </a:r>
            </a:p>
          </p:txBody>
        </p:sp>
      </p:grpSp>
      <p:grpSp>
        <p:nvGrpSpPr>
          <p:cNvPr name="Group 31" id="31"/>
          <p:cNvGrpSpPr/>
          <p:nvPr/>
        </p:nvGrpSpPr>
        <p:grpSpPr>
          <a:xfrm rot="0">
            <a:off x="-7938" y="9735440"/>
            <a:ext cx="18303875" cy="559498"/>
            <a:chOff x="0" y="0"/>
            <a:chExt cx="24405167" cy="745997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10541" y="10541"/>
              <a:ext cx="24383999" cy="724916"/>
            </a:xfrm>
            <a:custGeom>
              <a:avLst/>
              <a:gdLst/>
              <a:ahLst/>
              <a:cxnLst/>
              <a:rect r="r" b="b" t="t" l="l"/>
              <a:pathLst>
                <a:path h="724916" w="24383999">
                  <a:moveTo>
                    <a:pt x="0" y="0"/>
                  </a:moveTo>
                  <a:lnTo>
                    <a:pt x="24383999" y="0"/>
                  </a:lnTo>
                  <a:lnTo>
                    <a:pt x="24383999" y="724916"/>
                  </a:lnTo>
                  <a:lnTo>
                    <a:pt x="0" y="724916"/>
                  </a:lnTo>
                  <a:close/>
                </a:path>
              </a:pathLst>
            </a:custGeom>
            <a:solidFill>
              <a:srgbClr val="ED7D31"/>
            </a:solidFill>
          </p:spPr>
        </p:sp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24405082" cy="745998"/>
            </a:xfrm>
            <a:custGeom>
              <a:avLst/>
              <a:gdLst/>
              <a:ahLst/>
              <a:cxnLst/>
              <a:rect r="r" b="b" t="t" l="l"/>
              <a:pathLst>
                <a:path h="745998" w="24405082">
                  <a:moveTo>
                    <a:pt x="10541" y="0"/>
                  </a:moveTo>
                  <a:lnTo>
                    <a:pt x="24394540" y="0"/>
                  </a:lnTo>
                  <a:cubicBezTo>
                    <a:pt x="24400383" y="0"/>
                    <a:pt x="24405082" y="4699"/>
                    <a:pt x="24405082" y="10541"/>
                  </a:cubicBezTo>
                  <a:lnTo>
                    <a:pt x="24405082" y="735457"/>
                  </a:lnTo>
                  <a:cubicBezTo>
                    <a:pt x="24405082" y="741299"/>
                    <a:pt x="24400383" y="745998"/>
                    <a:pt x="24394540" y="745998"/>
                  </a:cubicBezTo>
                  <a:lnTo>
                    <a:pt x="10541" y="745998"/>
                  </a:lnTo>
                  <a:cubicBezTo>
                    <a:pt x="4699" y="745998"/>
                    <a:pt x="0" y="741299"/>
                    <a:pt x="0" y="735457"/>
                  </a:cubicBezTo>
                  <a:lnTo>
                    <a:pt x="0" y="10541"/>
                  </a:lnTo>
                  <a:cubicBezTo>
                    <a:pt x="0" y="4699"/>
                    <a:pt x="4699" y="0"/>
                    <a:pt x="10541" y="0"/>
                  </a:cubicBezTo>
                  <a:moveTo>
                    <a:pt x="10541" y="21209"/>
                  </a:moveTo>
                  <a:lnTo>
                    <a:pt x="10541" y="10541"/>
                  </a:lnTo>
                  <a:lnTo>
                    <a:pt x="21082" y="10541"/>
                  </a:lnTo>
                  <a:lnTo>
                    <a:pt x="21082" y="735457"/>
                  </a:lnTo>
                  <a:lnTo>
                    <a:pt x="10541" y="735457"/>
                  </a:lnTo>
                  <a:lnTo>
                    <a:pt x="10541" y="724916"/>
                  </a:lnTo>
                  <a:lnTo>
                    <a:pt x="24394540" y="724916"/>
                  </a:lnTo>
                  <a:lnTo>
                    <a:pt x="24394540" y="735457"/>
                  </a:lnTo>
                  <a:lnTo>
                    <a:pt x="24384000" y="735457"/>
                  </a:lnTo>
                  <a:lnTo>
                    <a:pt x="24384000" y="10541"/>
                  </a:lnTo>
                  <a:lnTo>
                    <a:pt x="24394540" y="10541"/>
                  </a:lnTo>
                  <a:lnTo>
                    <a:pt x="24394540" y="21082"/>
                  </a:lnTo>
                  <a:lnTo>
                    <a:pt x="10541" y="21082"/>
                  </a:lnTo>
                  <a:close/>
                </a:path>
              </a:pathLst>
            </a:custGeom>
            <a:solidFill>
              <a:srgbClr val="64310F"/>
            </a:solidFill>
          </p:spPr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B0C23">
                <a:alpha val="90196"/>
              </a:srgbClr>
            </a:solidFill>
          </p:spPr>
        </p:sp>
      </p:grpSp>
      <p:sp>
        <p:nvSpPr>
          <p:cNvPr name="Freeform 5" id="5" descr="preencoded.png">
            <a:hlinkClick r:id="rId4" tooltip="https://gamma.app/?utm_source=made-with-gamma"/>
          </p:cNvPr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7938046" y="2220516"/>
            <a:ext cx="7663160" cy="857250"/>
            <a:chOff x="0" y="0"/>
            <a:chExt cx="10217547" cy="1143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0217547" cy="1143000"/>
            </a:xfrm>
            <a:custGeom>
              <a:avLst/>
              <a:gdLst/>
              <a:ahLst/>
              <a:cxnLst/>
              <a:rect r="r" b="b" t="t" l="l"/>
              <a:pathLst>
                <a:path h="1143000" w="10217547">
                  <a:moveTo>
                    <a:pt x="0" y="0"/>
                  </a:moveTo>
                  <a:lnTo>
                    <a:pt x="10217547" y="0"/>
                  </a:lnTo>
                  <a:lnTo>
                    <a:pt x="10217547" y="1143000"/>
                  </a:lnTo>
                  <a:lnTo>
                    <a:pt x="0" y="11430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28575"/>
              <a:ext cx="10217547" cy="117157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749"/>
                </a:lnSpc>
              </a:pPr>
              <a:r>
                <a:rPr lang="en-US" sz="5374" b="true">
                  <a:solidFill>
                    <a:srgbClr val="C6BFEE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Hybrid Model - Results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7928521" y="3531096"/>
            <a:ext cx="713334" cy="713334"/>
            <a:chOff x="0" y="0"/>
            <a:chExt cx="951112" cy="95111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12700" y="12700"/>
              <a:ext cx="925703" cy="925703"/>
            </a:xfrm>
            <a:custGeom>
              <a:avLst/>
              <a:gdLst/>
              <a:ahLst/>
              <a:cxnLst/>
              <a:rect r="r" b="b" t="t" l="l"/>
              <a:pathLst>
                <a:path h="925703" w="925703">
                  <a:moveTo>
                    <a:pt x="0" y="172847"/>
                  </a:moveTo>
                  <a:cubicBezTo>
                    <a:pt x="0" y="77343"/>
                    <a:pt x="77343" y="0"/>
                    <a:pt x="172847" y="0"/>
                  </a:cubicBezTo>
                  <a:lnTo>
                    <a:pt x="752856" y="0"/>
                  </a:lnTo>
                  <a:cubicBezTo>
                    <a:pt x="848360" y="0"/>
                    <a:pt x="925703" y="77343"/>
                    <a:pt x="925703" y="172847"/>
                  </a:cubicBezTo>
                  <a:lnTo>
                    <a:pt x="925703" y="752856"/>
                  </a:lnTo>
                  <a:cubicBezTo>
                    <a:pt x="925703" y="848360"/>
                    <a:pt x="848360" y="925703"/>
                    <a:pt x="752856" y="925703"/>
                  </a:cubicBezTo>
                  <a:lnTo>
                    <a:pt x="172847" y="925703"/>
                  </a:lnTo>
                  <a:cubicBezTo>
                    <a:pt x="77343" y="925703"/>
                    <a:pt x="0" y="848360"/>
                    <a:pt x="0" y="752856"/>
                  </a:cubicBezTo>
                  <a:close/>
                </a:path>
              </a:pathLst>
            </a:custGeom>
            <a:solidFill>
              <a:srgbClr val="542C49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951103" cy="951103"/>
            </a:xfrm>
            <a:custGeom>
              <a:avLst/>
              <a:gdLst/>
              <a:ahLst/>
              <a:cxnLst/>
              <a:rect r="r" b="b" t="t" l="l"/>
              <a:pathLst>
                <a:path h="951103" w="951103">
                  <a:moveTo>
                    <a:pt x="0" y="185547"/>
                  </a:moveTo>
                  <a:cubicBezTo>
                    <a:pt x="0" y="83058"/>
                    <a:pt x="83058" y="0"/>
                    <a:pt x="185547" y="0"/>
                  </a:cubicBezTo>
                  <a:lnTo>
                    <a:pt x="765556" y="0"/>
                  </a:lnTo>
                  <a:lnTo>
                    <a:pt x="765556" y="12700"/>
                  </a:lnTo>
                  <a:lnTo>
                    <a:pt x="765556" y="0"/>
                  </a:lnTo>
                  <a:lnTo>
                    <a:pt x="765556" y="12700"/>
                  </a:lnTo>
                  <a:lnTo>
                    <a:pt x="765556" y="0"/>
                  </a:lnTo>
                  <a:cubicBezTo>
                    <a:pt x="868045" y="0"/>
                    <a:pt x="951103" y="83058"/>
                    <a:pt x="951103" y="185547"/>
                  </a:cubicBezTo>
                  <a:lnTo>
                    <a:pt x="938403" y="185547"/>
                  </a:lnTo>
                  <a:lnTo>
                    <a:pt x="951103" y="185547"/>
                  </a:lnTo>
                  <a:lnTo>
                    <a:pt x="951103" y="765556"/>
                  </a:lnTo>
                  <a:lnTo>
                    <a:pt x="938403" y="765556"/>
                  </a:lnTo>
                  <a:lnTo>
                    <a:pt x="951103" y="765556"/>
                  </a:lnTo>
                  <a:cubicBezTo>
                    <a:pt x="951103" y="868045"/>
                    <a:pt x="868045" y="951103"/>
                    <a:pt x="765556" y="951103"/>
                  </a:cubicBezTo>
                  <a:lnTo>
                    <a:pt x="765556" y="938403"/>
                  </a:lnTo>
                  <a:lnTo>
                    <a:pt x="765556" y="951103"/>
                  </a:lnTo>
                  <a:lnTo>
                    <a:pt x="185547" y="951103"/>
                  </a:lnTo>
                  <a:lnTo>
                    <a:pt x="185547" y="938403"/>
                  </a:lnTo>
                  <a:lnTo>
                    <a:pt x="185547" y="951103"/>
                  </a:lnTo>
                  <a:cubicBezTo>
                    <a:pt x="83058" y="951103"/>
                    <a:pt x="0" y="868045"/>
                    <a:pt x="0" y="765556"/>
                  </a:cubicBezTo>
                  <a:lnTo>
                    <a:pt x="0" y="185547"/>
                  </a:lnTo>
                  <a:lnTo>
                    <a:pt x="12700" y="185547"/>
                  </a:lnTo>
                  <a:lnTo>
                    <a:pt x="0" y="185547"/>
                  </a:lnTo>
                  <a:moveTo>
                    <a:pt x="25400" y="185547"/>
                  </a:moveTo>
                  <a:lnTo>
                    <a:pt x="25400" y="765556"/>
                  </a:lnTo>
                  <a:lnTo>
                    <a:pt x="12700" y="765556"/>
                  </a:lnTo>
                  <a:lnTo>
                    <a:pt x="25400" y="765556"/>
                  </a:lnTo>
                  <a:cubicBezTo>
                    <a:pt x="25400" y="853948"/>
                    <a:pt x="97028" y="925703"/>
                    <a:pt x="185547" y="925703"/>
                  </a:cubicBezTo>
                  <a:lnTo>
                    <a:pt x="765556" y="925703"/>
                  </a:lnTo>
                  <a:cubicBezTo>
                    <a:pt x="853948" y="925703"/>
                    <a:pt x="925703" y="854075"/>
                    <a:pt x="925703" y="765556"/>
                  </a:cubicBezTo>
                  <a:lnTo>
                    <a:pt x="925703" y="185547"/>
                  </a:lnTo>
                  <a:cubicBezTo>
                    <a:pt x="925703" y="97028"/>
                    <a:pt x="854075" y="25400"/>
                    <a:pt x="765556" y="25400"/>
                  </a:cubicBezTo>
                  <a:lnTo>
                    <a:pt x="185547" y="25400"/>
                  </a:lnTo>
                  <a:lnTo>
                    <a:pt x="185547" y="12700"/>
                  </a:lnTo>
                  <a:lnTo>
                    <a:pt x="185547" y="25400"/>
                  </a:lnTo>
                  <a:cubicBezTo>
                    <a:pt x="97028" y="25400"/>
                    <a:pt x="25400" y="97028"/>
                    <a:pt x="25400" y="185547"/>
                  </a:cubicBezTo>
                  <a:close/>
                </a:path>
              </a:pathLst>
            </a:custGeom>
            <a:solidFill>
              <a:srgbClr val="6D4562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8940850" y="3646586"/>
            <a:ext cx="3429000" cy="428625"/>
            <a:chOff x="0" y="0"/>
            <a:chExt cx="4572000" cy="5715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4572000" cy="571500"/>
            </a:xfrm>
            <a:custGeom>
              <a:avLst/>
              <a:gdLst/>
              <a:ahLst/>
              <a:cxnLst/>
              <a:rect r="r" b="b" t="t" l="l"/>
              <a:pathLst>
                <a:path h="571500" w="4572000">
                  <a:moveTo>
                    <a:pt x="0" y="0"/>
                  </a:moveTo>
                  <a:lnTo>
                    <a:pt x="4572000" y="0"/>
                  </a:lnTo>
                  <a:lnTo>
                    <a:pt x="4572000" y="571500"/>
                  </a:lnTo>
                  <a:lnTo>
                    <a:pt x="0" y="5715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9525"/>
              <a:ext cx="4572000" cy="5810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687" b="true">
                  <a:solidFill>
                    <a:srgbClr val="DAD8E9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Evaluation Metrics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8940850" y="4260354"/>
            <a:ext cx="3439269" cy="1975247"/>
            <a:chOff x="0" y="0"/>
            <a:chExt cx="4585692" cy="2633663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4585692" cy="2633663"/>
            </a:xfrm>
            <a:custGeom>
              <a:avLst/>
              <a:gdLst/>
              <a:ahLst/>
              <a:cxnLst/>
              <a:rect r="r" b="b" t="t" l="l"/>
              <a:pathLst>
                <a:path h="2633663" w="4585692">
                  <a:moveTo>
                    <a:pt x="0" y="0"/>
                  </a:moveTo>
                  <a:lnTo>
                    <a:pt x="4585692" y="0"/>
                  </a:lnTo>
                  <a:lnTo>
                    <a:pt x="4585692" y="2633663"/>
                  </a:lnTo>
                  <a:lnTo>
                    <a:pt x="0" y="263366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95250"/>
              <a:ext cx="4585692" cy="272891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875"/>
                </a:lnSpc>
              </a:pPr>
              <a:r>
                <a:rPr lang="en-US" sz="2375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Performance assessed using classification report, accuracy, and confusion matrix.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2756356" y="3531096"/>
            <a:ext cx="713334" cy="713334"/>
            <a:chOff x="0" y="0"/>
            <a:chExt cx="951112" cy="951112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12700" y="12700"/>
              <a:ext cx="925703" cy="925703"/>
            </a:xfrm>
            <a:custGeom>
              <a:avLst/>
              <a:gdLst/>
              <a:ahLst/>
              <a:cxnLst/>
              <a:rect r="r" b="b" t="t" l="l"/>
              <a:pathLst>
                <a:path h="925703" w="925703">
                  <a:moveTo>
                    <a:pt x="0" y="172847"/>
                  </a:moveTo>
                  <a:cubicBezTo>
                    <a:pt x="0" y="77343"/>
                    <a:pt x="77343" y="0"/>
                    <a:pt x="172847" y="0"/>
                  </a:cubicBezTo>
                  <a:lnTo>
                    <a:pt x="752856" y="0"/>
                  </a:lnTo>
                  <a:cubicBezTo>
                    <a:pt x="848360" y="0"/>
                    <a:pt x="925703" y="77343"/>
                    <a:pt x="925703" y="172847"/>
                  </a:cubicBezTo>
                  <a:lnTo>
                    <a:pt x="925703" y="752856"/>
                  </a:lnTo>
                  <a:cubicBezTo>
                    <a:pt x="925703" y="848360"/>
                    <a:pt x="848360" y="925703"/>
                    <a:pt x="752856" y="925703"/>
                  </a:cubicBezTo>
                  <a:lnTo>
                    <a:pt x="172847" y="925703"/>
                  </a:lnTo>
                  <a:cubicBezTo>
                    <a:pt x="77343" y="925703"/>
                    <a:pt x="0" y="848360"/>
                    <a:pt x="0" y="752856"/>
                  </a:cubicBezTo>
                  <a:close/>
                </a:path>
              </a:pathLst>
            </a:custGeom>
            <a:solidFill>
              <a:srgbClr val="542C49"/>
            </a:solidFill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951103" cy="951103"/>
            </a:xfrm>
            <a:custGeom>
              <a:avLst/>
              <a:gdLst/>
              <a:ahLst/>
              <a:cxnLst/>
              <a:rect r="r" b="b" t="t" l="l"/>
              <a:pathLst>
                <a:path h="951103" w="951103">
                  <a:moveTo>
                    <a:pt x="0" y="185547"/>
                  </a:moveTo>
                  <a:cubicBezTo>
                    <a:pt x="0" y="83058"/>
                    <a:pt x="83058" y="0"/>
                    <a:pt x="185547" y="0"/>
                  </a:cubicBezTo>
                  <a:lnTo>
                    <a:pt x="765556" y="0"/>
                  </a:lnTo>
                  <a:lnTo>
                    <a:pt x="765556" y="12700"/>
                  </a:lnTo>
                  <a:lnTo>
                    <a:pt x="765556" y="0"/>
                  </a:lnTo>
                  <a:lnTo>
                    <a:pt x="765556" y="12700"/>
                  </a:lnTo>
                  <a:lnTo>
                    <a:pt x="765556" y="0"/>
                  </a:lnTo>
                  <a:cubicBezTo>
                    <a:pt x="868045" y="0"/>
                    <a:pt x="951103" y="83058"/>
                    <a:pt x="951103" y="185547"/>
                  </a:cubicBezTo>
                  <a:lnTo>
                    <a:pt x="938403" y="185547"/>
                  </a:lnTo>
                  <a:lnTo>
                    <a:pt x="951103" y="185547"/>
                  </a:lnTo>
                  <a:lnTo>
                    <a:pt x="951103" y="765556"/>
                  </a:lnTo>
                  <a:lnTo>
                    <a:pt x="938403" y="765556"/>
                  </a:lnTo>
                  <a:lnTo>
                    <a:pt x="951103" y="765556"/>
                  </a:lnTo>
                  <a:cubicBezTo>
                    <a:pt x="951103" y="868045"/>
                    <a:pt x="868045" y="951103"/>
                    <a:pt x="765556" y="951103"/>
                  </a:cubicBezTo>
                  <a:lnTo>
                    <a:pt x="765556" y="938403"/>
                  </a:lnTo>
                  <a:lnTo>
                    <a:pt x="765556" y="951103"/>
                  </a:lnTo>
                  <a:lnTo>
                    <a:pt x="185547" y="951103"/>
                  </a:lnTo>
                  <a:lnTo>
                    <a:pt x="185547" y="938403"/>
                  </a:lnTo>
                  <a:lnTo>
                    <a:pt x="185547" y="951103"/>
                  </a:lnTo>
                  <a:cubicBezTo>
                    <a:pt x="83058" y="951103"/>
                    <a:pt x="0" y="868045"/>
                    <a:pt x="0" y="765556"/>
                  </a:cubicBezTo>
                  <a:lnTo>
                    <a:pt x="0" y="185547"/>
                  </a:lnTo>
                  <a:lnTo>
                    <a:pt x="12700" y="185547"/>
                  </a:lnTo>
                  <a:lnTo>
                    <a:pt x="0" y="185547"/>
                  </a:lnTo>
                  <a:moveTo>
                    <a:pt x="25400" y="185547"/>
                  </a:moveTo>
                  <a:lnTo>
                    <a:pt x="25400" y="765556"/>
                  </a:lnTo>
                  <a:lnTo>
                    <a:pt x="12700" y="765556"/>
                  </a:lnTo>
                  <a:lnTo>
                    <a:pt x="25400" y="765556"/>
                  </a:lnTo>
                  <a:cubicBezTo>
                    <a:pt x="25400" y="853948"/>
                    <a:pt x="97028" y="925703"/>
                    <a:pt x="185547" y="925703"/>
                  </a:cubicBezTo>
                  <a:lnTo>
                    <a:pt x="765556" y="925703"/>
                  </a:lnTo>
                  <a:cubicBezTo>
                    <a:pt x="853948" y="925703"/>
                    <a:pt x="925703" y="854075"/>
                    <a:pt x="925703" y="765556"/>
                  </a:cubicBezTo>
                  <a:lnTo>
                    <a:pt x="925703" y="185547"/>
                  </a:lnTo>
                  <a:cubicBezTo>
                    <a:pt x="925703" y="97028"/>
                    <a:pt x="854075" y="25400"/>
                    <a:pt x="765556" y="25400"/>
                  </a:cubicBezTo>
                  <a:lnTo>
                    <a:pt x="185547" y="25400"/>
                  </a:lnTo>
                  <a:lnTo>
                    <a:pt x="185547" y="12700"/>
                  </a:lnTo>
                  <a:lnTo>
                    <a:pt x="185547" y="25400"/>
                  </a:lnTo>
                  <a:cubicBezTo>
                    <a:pt x="97028" y="25400"/>
                    <a:pt x="25400" y="97028"/>
                    <a:pt x="25400" y="185547"/>
                  </a:cubicBezTo>
                  <a:close/>
                </a:path>
              </a:pathLst>
            </a:custGeom>
            <a:solidFill>
              <a:srgbClr val="6D4562"/>
            </a:solid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13768685" y="3646586"/>
            <a:ext cx="3429000" cy="428625"/>
            <a:chOff x="0" y="0"/>
            <a:chExt cx="4572000" cy="5715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4572000" cy="571500"/>
            </a:xfrm>
            <a:custGeom>
              <a:avLst/>
              <a:gdLst/>
              <a:ahLst/>
              <a:cxnLst/>
              <a:rect r="r" b="b" t="t" l="l"/>
              <a:pathLst>
                <a:path h="571500" w="4572000">
                  <a:moveTo>
                    <a:pt x="0" y="0"/>
                  </a:moveTo>
                  <a:lnTo>
                    <a:pt x="4572000" y="0"/>
                  </a:lnTo>
                  <a:lnTo>
                    <a:pt x="4572000" y="571500"/>
                  </a:lnTo>
                  <a:lnTo>
                    <a:pt x="0" y="5715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9525"/>
              <a:ext cx="4572000" cy="5810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687" b="true">
                  <a:solidFill>
                    <a:srgbClr val="DAD8E9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Performance</a:t>
              </a: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12906047" y="4260354"/>
            <a:ext cx="4946560" cy="2498463"/>
            <a:chOff x="0" y="0"/>
            <a:chExt cx="6595413" cy="3331284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6595413" cy="3331284"/>
            </a:xfrm>
            <a:custGeom>
              <a:avLst/>
              <a:gdLst/>
              <a:ahLst/>
              <a:cxnLst/>
              <a:rect r="r" b="b" t="t" l="l"/>
              <a:pathLst>
                <a:path h="3331284" w="6595413">
                  <a:moveTo>
                    <a:pt x="0" y="0"/>
                  </a:moveTo>
                  <a:lnTo>
                    <a:pt x="6595413" y="0"/>
                  </a:lnTo>
                  <a:lnTo>
                    <a:pt x="6595413" y="3331284"/>
                  </a:lnTo>
                  <a:lnTo>
                    <a:pt x="0" y="333128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95250"/>
              <a:ext cx="6595413" cy="3426534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873"/>
                </a:lnSpc>
              </a:pPr>
              <a:r>
                <a:rPr lang="en-US" sz="2375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✅</a:t>
              </a:r>
              <a:r>
                <a:rPr lang="en-US" sz="2375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 Accuracy: 0.9766816143497757 </a:t>
              </a:r>
            </a:p>
            <a:p>
              <a:pPr algn="l">
                <a:lnSpc>
                  <a:spcPts val="3873"/>
                </a:lnSpc>
              </a:pPr>
              <a:r>
                <a:rPr lang="en-US" sz="2375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📋 Classification Report:  </a:t>
              </a:r>
            </a:p>
            <a:p>
              <a:pPr algn="l">
                <a:lnSpc>
                  <a:spcPts val="3873"/>
                </a:lnSpc>
              </a:pPr>
              <a:r>
                <a:rPr lang="en-US" sz="2375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      </a:t>
              </a:r>
              <a:r>
                <a:rPr lang="en-US" sz="2375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precision    recall   f1-score   support  </a:t>
              </a:r>
            </a:p>
            <a:p>
              <a:pPr algn="l">
                <a:lnSpc>
                  <a:spcPts val="3873"/>
                </a:lnSpc>
              </a:pPr>
              <a:r>
                <a:rPr lang="en-US" sz="2375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0        0.97          1.00      0.99         965  </a:t>
              </a:r>
            </a:p>
            <a:p>
              <a:pPr algn="l">
                <a:lnSpc>
                  <a:spcPts val="3875"/>
                </a:lnSpc>
              </a:pPr>
              <a:r>
                <a:rPr lang="en-US" sz="2375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1          1.00          0.83      0.91         150   </a:t>
              </a: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7928521" y="6843266"/>
            <a:ext cx="713334" cy="713334"/>
            <a:chOff x="0" y="0"/>
            <a:chExt cx="951112" cy="951112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12700" y="12700"/>
              <a:ext cx="925703" cy="925703"/>
            </a:xfrm>
            <a:custGeom>
              <a:avLst/>
              <a:gdLst/>
              <a:ahLst/>
              <a:cxnLst/>
              <a:rect r="r" b="b" t="t" l="l"/>
              <a:pathLst>
                <a:path h="925703" w="925703">
                  <a:moveTo>
                    <a:pt x="0" y="172847"/>
                  </a:moveTo>
                  <a:cubicBezTo>
                    <a:pt x="0" y="77343"/>
                    <a:pt x="77343" y="0"/>
                    <a:pt x="172847" y="0"/>
                  </a:cubicBezTo>
                  <a:lnTo>
                    <a:pt x="752856" y="0"/>
                  </a:lnTo>
                  <a:cubicBezTo>
                    <a:pt x="848360" y="0"/>
                    <a:pt x="925703" y="77343"/>
                    <a:pt x="925703" y="172847"/>
                  </a:cubicBezTo>
                  <a:lnTo>
                    <a:pt x="925703" y="752856"/>
                  </a:lnTo>
                  <a:cubicBezTo>
                    <a:pt x="925703" y="848360"/>
                    <a:pt x="848360" y="925703"/>
                    <a:pt x="752856" y="925703"/>
                  </a:cubicBezTo>
                  <a:lnTo>
                    <a:pt x="172847" y="925703"/>
                  </a:lnTo>
                  <a:cubicBezTo>
                    <a:pt x="77343" y="925703"/>
                    <a:pt x="0" y="848360"/>
                    <a:pt x="0" y="752856"/>
                  </a:cubicBezTo>
                  <a:close/>
                </a:path>
              </a:pathLst>
            </a:custGeom>
            <a:solidFill>
              <a:srgbClr val="542C49"/>
            </a:solidFill>
          </p:spPr>
        </p:sp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951103" cy="951103"/>
            </a:xfrm>
            <a:custGeom>
              <a:avLst/>
              <a:gdLst/>
              <a:ahLst/>
              <a:cxnLst/>
              <a:rect r="r" b="b" t="t" l="l"/>
              <a:pathLst>
                <a:path h="951103" w="951103">
                  <a:moveTo>
                    <a:pt x="0" y="185547"/>
                  </a:moveTo>
                  <a:cubicBezTo>
                    <a:pt x="0" y="83058"/>
                    <a:pt x="83058" y="0"/>
                    <a:pt x="185547" y="0"/>
                  </a:cubicBezTo>
                  <a:lnTo>
                    <a:pt x="765556" y="0"/>
                  </a:lnTo>
                  <a:lnTo>
                    <a:pt x="765556" y="12700"/>
                  </a:lnTo>
                  <a:lnTo>
                    <a:pt x="765556" y="0"/>
                  </a:lnTo>
                  <a:lnTo>
                    <a:pt x="765556" y="12700"/>
                  </a:lnTo>
                  <a:lnTo>
                    <a:pt x="765556" y="0"/>
                  </a:lnTo>
                  <a:cubicBezTo>
                    <a:pt x="868045" y="0"/>
                    <a:pt x="951103" y="83058"/>
                    <a:pt x="951103" y="185547"/>
                  </a:cubicBezTo>
                  <a:lnTo>
                    <a:pt x="938403" y="185547"/>
                  </a:lnTo>
                  <a:lnTo>
                    <a:pt x="951103" y="185547"/>
                  </a:lnTo>
                  <a:lnTo>
                    <a:pt x="951103" y="765556"/>
                  </a:lnTo>
                  <a:lnTo>
                    <a:pt x="938403" y="765556"/>
                  </a:lnTo>
                  <a:lnTo>
                    <a:pt x="951103" y="765556"/>
                  </a:lnTo>
                  <a:cubicBezTo>
                    <a:pt x="951103" y="868045"/>
                    <a:pt x="868045" y="951103"/>
                    <a:pt x="765556" y="951103"/>
                  </a:cubicBezTo>
                  <a:lnTo>
                    <a:pt x="765556" y="938403"/>
                  </a:lnTo>
                  <a:lnTo>
                    <a:pt x="765556" y="951103"/>
                  </a:lnTo>
                  <a:lnTo>
                    <a:pt x="185547" y="951103"/>
                  </a:lnTo>
                  <a:lnTo>
                    <a:pt x="185547" y="938403"/>
                  </a:lnTo>
                  <a:lnTo>
                    <a:pt x="185547" y="951103"/>
                  </a:lnTo>
                  <a:cubicBezTo>
                    <a:pt x="83058" y="951103"/>
                    <a:pt x="0" y="868045"/>
                    <a:pt x="0" y="765556"/>
                  </a:cubicBezTo>
                  <a:lnTo>
                    <a:pt x="0" y="185547"/>
                  </a:lnTo>
                  <a:lnTo>
                    <a:pt x="12700" y="185547"/>
                  </a:lnTo>
                  <a:lnTo>
                    <a:pt x="0" y="185547"/>
                  </a:lnTo>
                  <a:moveTo>
                    <a:pt x="25400" y="185547"/>
                  </a:moveTo>
                  <a:lnTo>
                    <a:pt x="25400" y="765556"/>
                  </a:lnTo>
                  <a:lnTo>
                    <a:pt x="12700" y="765556"/>
                  </a:lnTo>
                  <a:lnTo>
                    <a:pt x="25400" y="765556"/>
                  </a:lnTo>
                  <a:cubicBezTo>
                    <a:pt x="25400" y="853948"/>
                    <a:pt x="97028" y="925703"/>
                    <a:pt x="185547" y="925703"/>
                  </a:cubicBezTo>
                  <a:lnTo>
                    <a:pt x="765556" y="925703"/>
                  </a:lnTo>
                  <a:cubicBezTo>
                    <a:pt x="853948" y="925703"/>
                    <a:pt x="925703" y="854075"/>
                    <a:pt x="925703" y="765556"/>
                  </a:cubicBezTo>
                  <a:lnTo>
                    <a:pt x="925703" y="185547"/>
                  </a:lnTo>
                  <a:cubicBezTo>
                    <a:pt x="925703" y="97028"/>
                    <a:pt x="854075" y="25400"/>
                    <a:pt x="765556" y="25400"/>
                  </a:cubicBezTo>
                  <a:lnTo>
                    <a:pt x="185547" y="25400"/>
                  </a:lnTo>
                  <a:lnTo>
                    <a:pt x="185547" y="12700"/>
                  </a:lnTo>
                  <a:lnTo>
                    <a:pt x="185547" y="25400"/>
                  </a:lnTo>
                  <a:cubicBezTo>
                    <a:pt x="97028" y="25400"/>
                    <a:pt x="25400" y="97028"/>
                    <a:pt x="25400" y="185547"/>
                  </a:cubicBezTo>
                  <a:close/>
                </a:path>
              </a:pathLst>
            </a:custGeom>
            <a:solidFill>
              <a:srgbClr val="6D4562"/>
            </a:solidFill>
          </p:spPr>
        </p:sp>
      </p:grpSp>
      <p:grpSp>
        <p:nvGrpSpPr>
          <p:cNvPr name="Group 31" id="31"/>
          <p:cNvGrpSpPr/>
          <p:nvPr/>
        </p:nvGrpSpPr>
        <p:grpSpPr>
          <a:xfrm rot="0">
            <a:off x="8940850" y="6958756"/>
            <a:ext cx="3429000" cy="428625"/>
            <a:chOff x="0" y="0"/>
            <a:chExt cx="4572000" cy="571500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4572000" cy="571500"/>
            </a:xfrm>
            <a:custGeom>
              <a:avLst/>
              <a:gdLst/>
              <a:ahLst/>
              <a:cxnLst/>
              <a:rect r="r" b="b" t="t" l="l"/>
              <a:pathLst>
                <a:path h="571500" w="4572000">
                  <a:moveTo>
                    <a:pt x="0" y="0"/>
                  </a:moveTo>
                  <a:lnTo>
                    <a:pt x="4572000" y="0"/>
                  </a:lnTo>
                  <a:lnTo>
                    <a:pt x="4572000" y="571500"/>
                  </a:lnTo>
                  <a:lnTo>
                    <a:pt x="0" y="5715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0" y="-9525"/>
              <a:ext cx="4572000" cy="5810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687" b="true">
                  <a:solidFill>
                    <a:srgbClr val="DAD8E9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Effectiveness</a:t>
              </a:r>
            </a:p>
          </p:txBody>
        </p:sp>
      </p:grpSp>
      <p:grpSp>
        <p:nvGrpSpPr>
          <p:cNvPr name="Group 34" id="34"/>
          <p:cNvGrpSpPr/>
          <p:nvPr/>
        </p:nvGrpSpPr>
        <p:grpSpPr>
          <a:xfrm rot="0">
            <a:off x="8641855" y="7714358"/>
            <a:ext cx="8267105" cy="493811"/>
            <a:chOff x="0" y="0"/>
            <a:chExt cx="11022807" cy="658415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11022807" cy="658415"/>
            </a:xfrm>
            <a:custGeom>
              <a:avLst/>
              <a:gdLst/>
              <a:ahLst/>
              <a:cxnLst/>
              <a:rect r="r" b="b" t="t" l="l"/>
              <a:pathLst>
                <a:path h="658415" w="11022807">
                  <a:moveTo>
                    <a:pt x="0" y="0"/>
                  </a:moveTo>
                  <a:lnTo>
                    <a:pt x="11022807" y="0"/>
                  </a:lnTo>
                  <a:lnTo>
                    <a:pt x="11022807" y="658415"/>
                  </a:lnTo>
                  <a:lnTo>
                    <a:pt x="0" y="65841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6" id="36"/>
            <p:cNvSpPr txBox="true"/>
            <p:nvPr/>
          </p:nvSpPr>
          <p:spPr>
            <a:xfrm>
              <a:off x="0" y="-95250"/>
              <a:ext cx="11022807" cy="75366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875"/>
                </a:lnSpc>
              </a:pPr>
              <a:r>
                <a:rPr lang="en-US" sz="2375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Ensemble approach proved effective for spam detection.</a:t>
              </a:r>
            </a:p>
          </p:txBody>
        </p:sp>
      </p:grpSp>
      <p:grpSp>
        <p:nvGrpSpPr>
          <p:cNvPr name="Group 37" id="37"/>
          <p:cNvGrpSpPr/>
          <p:nvPr/>
        </p:nvGrpSpPr>
        <p:grpSpPr>
          <a:xfrm rot="0">
            <a:off x="-7938" y="9724976"/>
            <a:ext cx="18303875" cy="569961"/>
            <a:chOff x="0" y="0"/>
            <a:chExt cx="24405167" cy="759948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10541" y="10541"/>
              <a:ext cx="24383999" cy="738886"/>
            </a:xfrm>
            <a:custGeom>
              <a:avLst/>
              <a:gdLst/>
              <a:ahLst/>
              <a:cxnLst/>
              <a:rect r="r" b="b" t="t" l="l"/>
              <a:pathLst>
                <a:path h="738886" w="24383999">
                  <a:moveTo>
                    <a:pt x="0" y="0"/>
                  </a:moveTo>
                  <a:lnTo>
                    <a:pt x="24383999" y="0"/>
                  </a:lnTo>
                  <a:lnTo>
                    <a:pt x="24383999" y="738886"/>
                  </a:lnTo>
                  <a:lnTo>
                    <a:pt x="0" y="738886"/>
                  </a:lnTo>
                  <a:close/>
                </a:path>
              </a:pathLst>
            </a:custGeom>
            <a:solidFill>
              <a:srgbClr val="ED7D31"/>
            </a:solidFill>
          </p:spPr>
        </p:sp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24405082" cy="759968"/>
            </a:xfrm>
            <a:custGeom>
              <a:avLst/>
              <a:gdLst/>
              <a:ahLst/>
              <a:cxnLst/>
              <a:rect r="r" b="b" t="t" l="l"/>
              <a:pathLst>
                <a:path h="759968" w="24405082">
                  <a:moveTo>
                    <a:pt x="10541" y="0"/>
                  </a:moveTo>
                  <a:lnTo>
                    <a:pt x="24394540" y="0"/>
                  </a:lnTo>
                  <a:cubicBezTo>
                    <a:pt x="24400383" y="0"/>
                    <a:pt x="24405082" y="4699"/>
                    <a:pt x="24405082" y="10541"/>
                  </a:cubicBezTo>
                  <a:lnTo>
                    <a:pt x="24405082" y="749427"/>
                  </a:lnTo>
                  <a:cubicBezTo>
                    <a:pt x="24405082" y="755269"/>
                    <a:pt x="24400383" y="759968"/>
                    <a:pt x="24394540" y="759968"/>
                  </a:cubicBezTo>
                  <a:lnTo>
                    <a:pt x="10541" y="759968"/>
                  </a:lnTo>
                  <a:cubicBezTo>
                    <a:pt x="4699" y="759968"/>
                    <a:pt x="0" y="755269"/>
                    <a:pt x="0" y="749427"/>
                  </a:cubicBezTo>
                  <a:lnTo>
                    <a:pt x="0" y="10541"/>
                  </a:lnTo>
                  <a:cubicBezTo>
                    <a:pt x="0" y="4699"/>
                    <a:pt x="4699" y="0"/>
                    <a:pt x="10541" y="0"/>
                  </a:cubicBezTo>
                  <a:moveTo>
                    <a:pt x="10541" y="21209"/>
                  </a:moveTo>
                  <a:lnTo>
                    <a:pt x="10541" y="10541"/>
                  </a:lnTo>
                  <a:lnTo>
                    <a:pt x="21082" y="10541"/>
                  </a:lnTo>
                  <a:lnTo>
                    <a:pt x="21082" y="749427"/>
                  </a:lnTo>
                  <a:lnTo>
                    <a:pt x="10541" y="749427"/>
                  </a:lnTo>
                  <a:lnTo>
                    <a:pt x="10541" y="738886"/>
                  </a:lnTo>
                  <a:lnTo>
                    <a:pt x="24394540" y="738886"/>
                  </a:lnTo>
                  <a:lnTo>
                    <a:pt x="24394540" y="749427"/>
                  </a:lnTo>
                  <a:lnTo>
                    <a:pt x="24384000" y="749427"/>
                  </a:lnTo>
                  <a:lnTo>
                    <a:pt x="24384000" y="10541"/>
                  </a:lnTo>
                  <a:lnTo>
                    <a:pt x="24394540" y="10541"/>
                  </a:lnTo>
                  <a:lnTo>
                    <a:pt x="24394540" y="21082"/>
                  </a:lnTo>
                  <a:lnTo>
                    <a:pt x="10541" y="21082"/>
                  </a:lnTo>
                  <a:close/>
                </a:path>
              </a:pathLst>
            </a:custGeom>
            <a:solidFill>
              <a:srgbClr val="64310F"/>
            </a:solidFill>
          </p:spPr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463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B0C23">
                <a:alpha val="90196"/>
              </a:srgbClr>
            </a:solidFill>
          </p:spPr>
        </p:sp>
      </p:grpSp>
      <p:sp>
        <p:nvSpPr>
          <p:cNvPr name="Freeform 5" id="5" descr="preencoded.png">
            <a:hlinkClick r:id="rId4" tooltip="https://gamma.app/?utm_source=made-with-gamma"/>
          </p:cNvPr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80046" y="2266652"/>
            <a:ext cx="16127909" cy="1714500"/>
            <a:chOff x="0" y="0"/>
            <a:chExt cx="21503878" cy="2286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1503878" cy="2286000"/>
            </a:xfrm>
            <a:custGeom>
              <a:avLst/>
              <a:gdLst/>
              <a:ahLst/>
              <a:cxnLst/>
              <a:rect r="r" b="b" t="t" l="l"/>
              <a:pathLst>
                <a:path h="2286000" w="21503878">
                  <a:moveTo>
                    <a:pt x="0" y="0"/>
                  </a:moveTo>
                  <a:lnTo>
                    <a:pt x="21503878" y="0"/>
                  </a:lnTo>
                  <a:lnTo>
                    <a:pt x="21503878" y="2286000"/>
                  </a:lnTo>
                  <a:lnTo>
                    <a:pt x="0" y="22860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21503878" cy="231457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749"/>
                </a:lnSpc>
              </a:pPr>
              <a:r>
                <a:rPr lang="en-US" sz="5374" b="true">
                  <a:solidFill>
                    <a:srgbClr val="C6BFEE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NN Model - Data Preprocessing &amp; Architecture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080046" y="4752529"/>
            <a:ext cx="4050871" cy="506359"/>
            <a:chOff x="0" y="0"/>
            <a:chExt cx="4572000" cy="5715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572000" cy="571500"/>
            </a:xfrm>
            <a:custGeom>
              <a:avLst/>
              <a:gdLst/>
              <a:ahLst/>
              <a:cxnLst/>
              <a:rect r="r" b="b" t="t" l="l"/>
              <a:pathLst>
                <a:path h="571500" w="4572000">
                  <a:moveTo>
                    <a:pt x="0" y="0"/>
                  </a:moveTo>
                  <a:lnTo>
                    <a:pt x="4572000" y="0"/>
                  </a:lnTo>
                  <a:lnTo>
                    <a:pt x="4572000" y="571500"/>
                  </a:lnTo>
                  <a:lnTo>
                    <a:pt x="0" y="5715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9525"/>
              <a:ext cx="4572000" cy="5810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687" b="true">
                  <a:solidFill>
                    <a:srgbClr val="C6BFEE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Data Preprocessing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080046" y="5489674"/>
            <a:ext cx="7687567" cy="987624"/>
            <a:chOff x="0" y="0"/>
            <a:chExt cx="10250090" cy="131683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0250090" cy="1316832"/>
            </a:xfrm>
            <a:custGeom>
              <a:avLst/>
              <a:gdLst/>
              <a:ahLst/>
              <a:cxnLst/>
              <a:rect r="r" b="b" t="t" l="l"/>
              <a:pathLst>
                <a:path h="1316832" w="10250090">
                  <a:moveTo>
                    <a:pt x="0" y="0"/>
                  </a:moveTo>
                  <a:lnTo>
                    <a:pt x="10250090" y="0"/>
                  </a:lnTo>
                  <a:lnTo>
                    <a:pt x="10250090" y="1316832"/>
                  </a:lnTo>
                  <a:lnTo>
                    <a:pt x="0" y="13168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95250"/>
              <a:ext cx="10250090" cy="141208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875"/>
                </a:lnSpc>
              </a:pPr>
              <a:r>
                <a:rPr lang="en-US" sz="2375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Labels encoded with LabelEncoder; texts tokenized using Keras Tokenizer and padded for uniform input size.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080046" y="6755011"/>
            <a:ext cx="7687567" cy="987624"/>
            <a:chOff x="0" y="0"/>
            <a:chExt cx="10250090" cy="1316832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0250090" cy="1316832"/>
            </a:xfrm>
            <a:custGeom>
              <a:avLst/>
              <a:gdLst/>
              <a:ahLst/>
              <a:cxnLst/>
              <a:rect r="r" b="b" t="t" l="l"/>
              <a:pathLst>
                <a:path h="1316832" w="10250090">
                  <a:moveTo>
                    <a:pt x="0" y="0"/>
                  </a:moveTo>
                  <a:lnTo>
                    <a:pt x="10250090" y="0"/>
                  </a:lnTo>
                  <a:lnTo>
                    <a:pt x="10250090" y="1316832"/>
                  </a:lnTo>
                  <a:lnTo>
                    <a:pt x="0" y="13168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95250"/>
              <a:ext cx="10250090" cy="141208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875"/>
                </a:lnSpc>
              </a:pPr>
              <a:r>
                <a:rPr lang="en-US" sz="2375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Tokenizer handled out-of-vocabulary tokens; vocabulary size and max sequence length derived from data.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9529911" y="4752529"/>
            <a:ext cx="3429000" cy="428625"/>
            <a:chOff x="0" y="0"/>
            <a:chExt cx="4572000" cy="5715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4572000" cy="571500"/>
            </a:xfrm>
            <a:custGeom>
              <a:avLst/>
              <a:gdLst/>
              <a:ahLst/>
              <a:cxnLst/>
              <a:rect r="r" b="b" t="t" l="l"/>
              <a:pathLst>
                <a:path h="571500" w="4572000">
                  <a:moveTo>
                    <a:pt x="0" y="0"/>
                  </a:moveTo>
                  <a:lnTo>
                    <a:pt x="4572000" y="0"/>
                  </a:lnTo>
                  <a:lnTo>
                    <a:pt x="4572000" y="571500"/>
                  </a:lnTo>
                  <a:lnTo>
                    <a:pt x="0" y="5715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9525"/>
              <a:ext cx="4572000" cy="5810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687" b="true">
                  <a:solidFill>
                    <a:srgbClr val="C6BFEE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Model Architecture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9529911" y="5489674"/>
            <a:ext cx="7687567" cy="1481435"/>
            <a:chOff x="0" y="0"/>
            <a:chExt cx="10250090" cy="1975247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0250090" cy="1975247"/>
            </a:xfrm>
            <a:custGeom>
              <a:avLst/>
              <a:gdLst/>
              <a:ahLst/>
              <a:cxnLst/>
              <a:rect r="r" b="b" t="t" l="l"/>
              <a:pathLst>
                <a:path h="1975247" w="10250090">
                  <a:moveTo>
                    <a:pt x="0" y="0"/>
                  </a:moveTo>
                  <a:lnTo>
                    <a:pt x="10250090" y="0"/>
                  </a:lnTo>
                  <a:lnTo>
                    <a:pt x="10250090" y="1975247"/>
                  </a:lnTo>
                  <a:lnTo>
                    <a:pt x="0" y="19752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95250"/>
              <a:ext cx="10250090" cy="207049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875"/>
                </a:lnSpc>
              </a:pPr>
              <a:r>
                <a:rPr lang="en-US" sz="2375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Sequential model with Embedding layer, Conv1D (128 filters, kernel size 5), GlobalMaxPooling1D, Dense and Dropout layers.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9529911" y="7248822"/>
            <a:ext cx="7687567" cy="493811"/>
            <a:chOff x="0" y="0"/>
            <a:chExt cx="10250090" cy="658415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0250090" cy="658415"/>
            </a:xfrm>
            <a:custGeom>
              <a:avLst/>
              <a:gdLst/>
              <a:ahLst/>
              <a:cxnLst/>
              <a:rect r="r" b="b" t="t" l="l"/>
              <a:pathLst>
                <a:path h="658415" w="10250090">
                  <a:moveTo>
                    <a:pt x="0" y="0"/>
                  </a:moveTo>
                  <a:lnTo>
                    <a:pt x="10250090" y="0"/>
                  </a:lnTo>
                  <a:lnTo>
                    <a:pt x="10250090" y="658415"/>
                  </a:lnTo>
                  <a:lnTo>
                    <a:pt x="0" y="65841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95250"/>
              <a:ext cx="10250090" cy="75366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875"/>
                </a:lnSpc>
              </a:pPr>
              <a:r>
                <a:rPr lang="en-US" sz="2375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Output layer uses sigmoid activation for binary classification.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-7938" y="9637868"/>
            <a:ext cx="18303875" cy="657070"/>
            <a:chOff x="0" y="0"/>
            <a:chExt cx="24405167" cy="876093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10541" y="10541"/>
              <a:ext cx="24383999" cy="854964"/>
            </a:xfrm>
            <a:custGeom>
              <a:avLst/>
              <a:gdLst/>
              <a:ahLst/>
              <a:cxnLst/>
              <a:rect r="r" b="b" t="t" l="l"/>
              <a:pathLst>
                <a:path h="854964" w="24383999">
                  <a:moveTo>
                    <a:pt x="0" y="0"/>
                  </a:moveTo>
                  <a:lnTo>
                    <a:pt x="24383999" y="0"/>
                  </a:lnTo>
                  <a:lnTo>
                    <a:pt x="24383999" y="854964"/>
                  </a:lnTo>
                  <a:lnTo>
                    <a:pt x="0" y="854964"/>
                  </a:lnTo>
                  <a:close/>
                </a:path>
              </a:pathLst>
            </a:custGeom>
            <a:solidFill>
              <a:srgbClr val="ED7D31"/>
            </a:solidFill>
          </p:spPr>
        </p:sp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24405082" cy="876046"/>
            </a:xfrm>
            <a:custGeom>
              <a:avLst/>
              <a:gdLst/>
              <a:ahLst/>
              <a:cxnLst/>
              <a:rect r="r" b="b" t="t" l="l"/>
              <a:pathLst>
                <a:path h="876046" w="24405082">
                  <a:moveTo>
                    <a:pt x="10541" y="0"/>
                  </a:moveTo>
                  <a:lnTo>
                    <a:pt x="24394540" y="0"/>
                  </a:lnTo>
                  <a:cubicBezTo>
                    <a:pt x="24400383" y="0"/>
                    <a:pt x="24405082" y="4699"/>
                    <a:pt x="24405082" y="10541"/>
                  </a:cubicBezTo>
                  <a:lnTo>
                    <a:pt x="24405082" y="865505"/>
                  </a:lnTo>
                  <a:cubicBezTo>
                    <a:pt x="24405082" y="871347"/>
                    <a:pt x="24400383" y="876046"/>
                    <a:pt x="24394540" y="876046"/>
                  </a:cubicBezTo>
                  <a:lnTo>
                    <a:pt x="10541" y="876046"/>
                  </a:lnTo>
                  <a:cubicBezTo>
                    <a:pt x="4699" y="876046"/>
                    <a:pt x="0" y="871347"/>
                    <a:pt x="0" y="865505"/>
                  </a:cubicBezTo>
                  <a:lnTo>
                    <a:pt x="0" y="10541"/>
                  </a:lnTo>
                  <a:cubicBezTo>
                    <a:pt x="0" y="4699"/>
                    <a:pt x="4699" y="0"/>
                    <a:pt x="10541" y="0"/>
                  </a:cubicBezTo>
                  <a:moveTo>
                    <a:pt x="10541" y="21209"/>
                  </a:moveTo>
                  <a:lnTo>
                    <a:pt x="10541" y="10541"/>
                  </a:lnTo>
                  <a:lnTo>
                    <a:pt x="21082" y="10541"/>
                  </a:lnTo>
                  <a:lnTo>
                    <a:pt x="21082" y="865505"/>
                  </a:lnTo>
                  <a:lnTo>
                    <a:pt x="10541" y="865505"/>
                  </a:lnTo>
                  <a:lnTo>
                    <a:pt x="10541" y="854964"/>
                  </a:lnTo>
                  <a:lnTo>
                    <a:pt x="24394540" y="854964"/>
                  </a:lnTo>
                  <a:lnTo>
                    <a:pt x="24394540" y="865505"/>
                  </a:lnTo>
                  <a:lnTo>
                    <a:pt x="24384000" y="865505"/>
                  </a:lnTo>
                  <a:lnTo>
                    <a:pt x="24384000" y="10541"/>
                  </a:lnTo>
                  <a:lnTo>
                    <a:pt x="24394540" y="10541"/>
                  </a:lnTo>
                  <a:lnTo>
                    <a:pt x="24394540" y="21082"/>
                  </a:lnTo>
                  <a:lnTo>
                    <a:pt x="10541" y="21082"/>
                  </a:lnTo>
                  <a:close/>
                </a:path>
              </a:pathLst>
            </a:custGeom>
            <a:solidFill>
              <a:srgbClr val="64310F"/>
            </a:solidFill>
          </p:spPr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7938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B0C23">
                <a:alpha val="90196"/>
              </a:srgbClr>
            </a:solidFill>
          </p:spPr>
        </p:sp>
      </p:grpSp>
      <p:sp>
        <p:nvSpPr>
          <p:cNvPr name="Freeform 5" id="5" descr="preencoded.png">
            <a:hlinkClick r:id="rId4" tooltip="https://gamma.app/?utm_source=made-with-gamma"/>
          </p:cNvPr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5212855" y="1360075"/>
            <a:ext cx="6858000" cy="1172782"/>
            <a:chOff x="0" y="0"/>
            <a:chExt cx="9144000" cy="156370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144000" cy="1563709"/>
            </a:xfrm>
            <a:custGeom>
              <a:avLst/>
              <a:gdLst/>
              <a:ahLst/>
              <a:cxnLst/>
              <a:rect r="r" b="b" t="t" l="l"/>
              <a:pathLst>
                <a:path h="1563709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563709"/>
                  </a:lnTo>
                  <a:lnTo>
                    <a:pt x="0" y="156370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9144000" cy="1592284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749"/>
                </a:lnSpc>
              </a:pPr>
              <a:r>
                <a:rPr lang="en-US" sz="5374" b="true">
                  <a:solidFill>
                    <a:srgbClr val="C6BFEE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NN Model - Results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672033" y="3289919"/>
            <a:ext cx="713334" cy="713334"/>
            <a:chOff x="0" y="0"/>
            <a:chExt cx="951112" cy="95111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12700" y="12700"/>
              <a:ext cx="925703" cy="925703"/>
            </a:xfrm>
            <a:custGeom>
              <a:avLst/>
              <a:gdLst/>
              <a:ahLst/>
              <a:cxnLst/>
              <a:rect r="r" b="b" t="t" l="l"/>
              <a:pathLst>
                <a:path h="925703" w="925703">
                  <a:moveTo>
                    <a:pt x="0" y="172847"/>
                  </a:moveTo>
                  <a:cubicBezTo>
                    <a:pt x="0" y="77343"/>
                    <a:pt x="77343" y="0"/>
                    <a:pt x="172847" y="0"/>
                  </a:cubicBezTo>
                  <a:lnTo>
                    <a:pt x="752856" y="0"/>
                  </a:lnTo>
                  <a:cubicBezTo>
                    <a:pt x="848360" y="0"/>
                    <a:pt x="925703" y="77343"/>
                    <a:pt x="925703" y="172847"/>
                  </a:cubicBezTo>
                  <a:lnTo>
                    <a:pt x="925703" y="752856"/>
                  </a:lnTo>
                  <a:cubicBezTo>
                    <a:pt x="925703" y="848360"/>
                    <a:pt x="848360" y="925703"/>
                    <a:pt x="752856" y="925703"/>
                  </a:cubicBezTo>
                  <a:lnTo>
                    <a:pt x="172847" y="925703"/>
                  </a:lnTo>
                  <a:cubicBezTo>
                    <a:pt x="77343" y="925703"/>
                    <a:pt x="0" y="848360"/>
                    <a:pt x="0" y="752856"/>
                  </a:cubicBezTo>
                  <a:close/>
                </a:path>
              </a:pathLst>
            </a:custGeom>
            <a:solidFill>
              <a:srgbClr val="542C49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951103" cy="951103"/>
            </a:xfrm>
            <a:custGeom>
              <a:avLst/>
              <a:gdLst/>
              <a:ahLst/>
              <a:cxnLst/>
              <a:rect r="r" b="b" t="t" l="l"/>
              <a:pathLst>
                <a:path h="951103" w="951103">
                  <a:moveTo>
                    <a:pt x="0" y="185547"/>
                  </a:moveTo>
                  <a:cubicBezTo>
                    <a:pt x="0" y="83058"/>
                    <a:pt x="83058" y="0"/>
                    <a:pt x="185547" y="0"/>
                  </a:cubicBezTo>
                  <a:lnTo>
                    <a:pt x="765556" y="0"/>
                  </a:lnTo>
                  <a:lnTo>
                    <a:pt x="765556" y="12700"/>
                  </a:lnTo>
                  <a:lnTo>
                    <a:pt x="765556" y="0"/>
                  </a:lnTo>
                  <a:lnTo>
                    <a:pt x="765556" y="12700"/>
                  </a:lnTo>
                  <a:lnTo>
                    <a:pt x="765556" y="0"/>
                  </a:lnTo>
                  <a:cubicBezTo>
                    <a:pt x="868045" y="0"/>
                    <a:pt x="951103" y="83058"/>
                    <a:pt x="951103" y="185547"/>
                  </a:cubicBezTo>
                  <a:lnTo>
                    <a:pt x="938403" y="185547"/>
                  </a:lnTo>
                  <a:lnTo>
                    <a:pt x="951103" y="185547"/>
                  </a:lnTo>
                  <a:lnTo>
                    <a:pt x="951103" y="765556"/>
                  </a:lnTo>
                  <a:lnTo>
                    <a:pt x="938403" y="765556"/>
                  </a:lnTo>
                  <a:lnTo>
                    <a:pt x="951103" y="765556"/>
                  </a:lnTo>
                  <a:cubicBezTo>
                    <a:pt x="951103" y="868045"/>
                    <a:pt x="868045" y="951103"/>
                    <a:pt x="765556" y="951103"/>
                  </a:cubicBezTo>
                  <a:lnTo>
                    <a:pt x="765556" y="938403"/>
                  </a:lnTo>
                  <a:lnTo>
                    <a:pt x="765556" y="951103"/>
                  </a:lnTo>
                  <a:lnTo>
                    <a:pt x="185547" y="951103"/>
                  </a:lnTo>
                  <a:lnTo>
                    <a:pt x="185547" y="938403"/>
                  </a:lnTo>
                  <a:lnTo>
                    <a:pt x="185547" y="951103"/>
                  </a:lnTo>
                  <a:cubicBezTo>
                    <a:pt x="83058" y="951103"/>
                    <a:pt x="0" y="868045"/>
                    <a:pt x="0" y="765556"/>
                  </a:cubicBezTo>
                  <a:lnTo>
                    <a:pt x="0" y="185547"/>
                  </a:lnTo>
                  <a:lnTo>
                    <a:pt x="12700" y="185547"/>
                  </a:lnTo>
                  <a:lnTo>
                    <a:pt x="0" y="185547"/>
                  </a:lnTo>
                  <a:moveTo>
                    <a:pt x="25400" y="185547"/>
                  </a:moveTo>
                  <a:lnTo>
                    <a:pt x="25400" y="765556"/>
                  </a:lnTo>
                  <a:lnTo>
                    <a:pt x="12700" y="765556"/>
                  </a:lnTo>
                  <a:lnTo>
                    <a:pt x="25400" y="765556"/>
                  </a:lnTo>
                  <a:cubicBezTo>
                    <a:pt x="25400" y="853948"/>
                    <a:pt x="97028" y="925703"/>
                    <a:pt x="185547" y="925703"/>
                  </a:cubicBezTo>
                  <a:lnTo>
                    <a:pt x="765556" y="925703"/>
                  </a:lnTo>
                  <a:cubicBezTo>
                    <a:pt x="853948" y="925703"/>
                    <a:pt x="925703" y="854075"/>
                    <a:pt x="925703" y="765556"/>
                  </a:cubicBezTo>
                  <a:lnTo>
                    <a:pt x="925703" y="185547"/>
                  </a:lnTo>
                  <a:cubicBezTo>
                    <a:pt x="925703" y="97028"/>
                    <a:pt x="854075" y="25400"/>
                    <a:pt x="765556" y="25400"/>
                  </a:cubicBezTo>
                  <a:lnTo>
                    <a:pt x="185547" y="25400"/>
                  </a:lnTo>
                  <a:lnTo>
                    <a:pt x="185547" y="12700"/>
                  </a:lnTo>
                  <a:lnTo>
                    <a:pt x="185547" y="25400"/>
                  </a:lnTo>
                  <a:cubicBezTo>
                    <a:pt x="97028" y="25400"/>
                    <a:pt x="25400" y="97028"/>
                    <a:pt x="25400" y="185547"/>
                  </a:cubicBezTo>
                  <a:close/>
                </a:path>
              </a:pathLst>
            </a:custGeom>
            <a:solidFill>
              <a:srgbClr val="6D4562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2105486" y="3459138"/>
            <a:ext cx="3429000" cy="428625"/>
            <a:chOff x="0" y="0"/>
            <a:chExt cx="4572000" cy="5715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572000" cy="571500"/>
            </a:xfrm>
            <a:custGeom>
              <a:avLst/>
              <a:gdLst/>
              <a:ahLst/>
              <a:cxnLst/>
              <a:rect r="r" b="b" t="t" l="l"/>
              <a:pathLst>
                <a:path h="571500" w="4572000">
                  <a:moveTo>
                    <a:pt x="0" y="0"/>
                  </a:moveTo>
                  <a:lnTo>
                    <a:pt x="4572000" y="0"/>
                  </a:lnTo>
                  <a:lnTo>
                    <a:pt x="4572000" y="571500"/>
                  </a:lnTo>
                  <a:lnTo>
                    <a:pt x="0" y="5715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9525"/>
              <a:ext cx="4572000" cy="5810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687" b="true">
                  <a:solidFill>
                    <a:srgbClr val="DAD8E9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Training Details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969459" y="4402782"/>
            <a:ext cx="3439269" cy="1481435"/>
            <a:chOff x="0" y="0"/>
            <a:chExt cx="4585692" cy="1975247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585692" cy="1975247"/>
            </a:xfrm>
            <a:custGeom>
              <a:avLst/>
              <a:gdLst/>
              <a:ahLst/>
              <a:cxnLst/>
              <a:rect r="r" b="b" t="t" l="l"/>
              <a:pathLst>
                <a:path h="1975247" w="4585692">
                  <a:moveTo>
                    <a:pt x="0" y="0"/>
                  </a:moveTo>
                  <a:lnTo>
                    <a:pt x="4585692" y="0"/>
                  </a:lnTo>
                  <a:lnTo>
                    <a:pt x="4585692" y="1975247"/>
                  </a:lnTo>
                  <a:lnTo>
                    <a:pt x="0" y="19752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95250"/>
              <a:ext cx="4585692" cy="207049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875"/>
                </a:lnSpc>
              </a:pPr>
              <a:r>
                <a:rPr lang="en-US" sz="2375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Model trained for 30 epochs with class weights to address data imbalance.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9942016" y="3459138"/>
            <a:ext cx="713334" cy="713334"/>
            <a:chOff x="0" y="0"/>
            <a:chExt cx="951112" cy="951112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12700" y="12700"/>
              <a:ext cx="925703" cy="925703"/>
            </a:xfrm>
            <a:custGeom>
              <a:avLst/>
              <a:gdLst/>
              <a:ahLst/>
              <a:cxnLst/>
              <a:rect r="r" b="b" t="t" l="l"/>
              <a:pathLst>
                <a:path h="925703" w="925703">
                  <a:moveTo>
                    <a:pt x="0" y="172847"/>
                  </a:moveTo>
                  <a:cubicBezTo>
                    <a:pt x="0" y="77343"/>
                    <a:pt x="77343" y="0"/>
                    <a:pt x="172847" y="0"/>
                  </a:cubicBezTo>
                  <a:lnTo>
                    <a:pt x="752856" y="0"/>
                  </a:lnTo>
                  <a:cubicBezTo>
                    <a:pt x="848360" y="0"/>
                    <a:pt x="925703" y="77343"/>
                    <a:pt x="925703" y="172847"/>
                  </a:cubicBezTo>
                  <a:lnTo>
                    <a:pt x="925703" y="752856"/>
                  </a:lnTo>
                  <a:cubicBezTo>
                    <a:pt x="925703" y="848360"/>
                    <a:pt x="848360" y="925703"/>
                    <a:pt x="752856" y="925703"/>
                  </a:cubicBezTo>
                  <a:lnTo>
                    <a:pt x="172847" y="925703"/>
                  </a:lnTo>
                  <a:cubicBezTo>
                    <a:pt x="77343" y="925703"/>
                    <a:pt x="0" y="848360"/>
                    <a:pt x="0" y="752856"/>
                  </a:cubicBezTo>
                  <a:close/>
                </a:path>
              </a:pathLst>
            </a:custGeom>
            <a:solidFill>
              <a:srgbClr val="542C49"/>
            </a:solidFill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951103" cy="951103"/>
            </a:xfrm>
            <a:custGeom>
              <a:avLst/>
              <a:gdLst/>
              <a:ahLst/>
              <a:cxnLst/>
              <a:rect r="r" b="b" t="t" l="l"/>
              <a:pathLst>
                <a:path h="951103" w="951103">
                  <a:moveTo>
                    <a:pt x="0" y="185547"/>
                  </a:moveTo>
                  <a:cubicBezTo>
                    <a:pt x="0" y="83058"/>
                    <a:pt x="83058" y="0"/>
                    <a:pt x="185547" y="0"/>
                  </a:cubicBezTo>
                  <a:lnTo>
                    <a:pt x="765556" y="0"/>
                  </a:lnTo>
                  <a:lnTo>
                    <a:pt x="765556" y="12700"/>
                  </a:lnTo>
                  <a:lnTo>
                    <a:pt x="765556" y="0"/>
                  </a:lnTo>
                  <a:lnTo>
                    <a:pt x="765556" y="12700"/>
                  </a:lnTo>
                  <a:lnTo>
                    <a:pt x="765556" y="0"/>
                  </a:lnTo>
                  <a:cubicBezTo>
                    <a:pt x="868045" y="0"/>
                    <a:pt x="951103" y="83058"/>
                    <a:pt x="951103" y="185547"/>
                  </a:cubicBezTo>
                  <a:lnTo>
                    <a:pt x="938403" y="185547"/>
                  </a:lnTo>
                  <a:lnTo>
                    <a:pt x="951103" y="185547"/>
                  </a:lnTo>
                  <a:lnTo>
                    <a:pt x="951103" y="765556"/>
                  </a:lnTo>
                  <a:lnTo>
                    <a:pt x="938403" y="765556"/>
                  </a:lnTo>
                  <a:lnTo>
                    <a:pt x="951103" y="765556"/>
                  </a:lnTo>
                  <a:cubicBezTo>
                    <a:pt x="951103" y="868045"/>
                    <a:pt x="868045" y="951103"/>
                    <a:pt x="765556" y="951103"/>
                  </a:cubicBezTo>
                  <a:lnTo>
                    <a:pt x="765556" y="938403"/>
                  </a:lnTo>
                  <a:lnTo>
                    <a:pt x="765556" y="951103"/>
                  </a:lnTo>
                  <a:lnTo>
                    <a:pt x="185547" y="951103"/>
                  </a:lnTo>
                  <a:lnTo>
                    <a:pt x="185547" y="938403"/>
                  </a:lnTo>
                  <a:lnTo>
                    <a:pt x="185547" y="951103"/>
                  </a:lnTo>
                  <a:cubicBezTo>
                    <a:pt x="83058" y="951103"/>
                    <a:pt x="0" y="868045"/>
                    <a:pt x="0" y="765556"/>
                  </a:cubicBezTo>
                  <a:lnTo>
                    <a:pt x="0" y="185547"/>
                  </a:lnTo>
                  <a:lnTo>
                    <a:pt x="12700" y="185547"/>
                  </a:lnTo>
                  <a:lnTo>
                    <a:pt x="0" y="185547"/>
                  </a:lnTo>
                  <a:moveTo>
                    <a:pt x="25400" y="185547"/>
                  </a:moveTo>
                  <a:lnTo>
                    <a:pt x="25400" y="765556"/>
                  </a:lnTo>
                  <a:lnTo>
                    <a:pt x="12700" y="765556"/>
                  </a:lnTo>
                  <a:lnTo>
                    <a:pt x="25400" y="765556"/>
                  </a:lnTo>
                  <a:cubicBezTo>
                    <a:pt x="25400" y="853948"/>
                    <a:pt x="97028" y="925703"/>
                    <a:pt x="185547" y="925703"/>
                  </a:cubicBezTo>
                  <a:lnTo>
                    <a:pt x="765556" y="925703"/>
                  </a:lnTo>
                  <a:cubicBezTo>
                    <a:pt x="853948" y="925703"/>
                    <a:pt x="925703" y="854075"/>
                    <a:pt x="925703" y="765556"/>
                  </a:cubicBezTo>
                  <a:lnTo>
                    <a:pt x="925703" y="185547"/>
                  </a:lnTo>
                  <a:cubicBezTo>
                    <a:pt x="925703" y="97028"/>
                    <a:pt x="854075" y="25400"/>
                    <a:pt x="765556" y="25400"/>
                  </a:cubicBezTo>
                  <a:lnTo>
                    <a:pt x="185547" y="25400"/>
                  </a:lnTo>
                  <a:lnTo>
                    <a:pt x="185547" y="12700"/>
                  </a:lnTo>
                  <a:lnTo>
                    <a:pt x="185547" y="25400"/>
                  </a:lnTo>
                  <a:cubicBezTo>
                    <a:pt x="97028" y="25400"/>
                    <a:pt x="25400" y="97028"/>
                    <a:pt x="25400" y="185547"/>
                  </a:cubicBezTo>
                  <a:close/>
                </a:path>
              </a:pathLst>
            </a:custGeom>
            <a:solidFill>
              <a:srgbClr val="6D4562"/>
            </a:solidFill>
          </p:spPr>
        </p:sp>
      </p:grpSp>
      <p:grpSp>
        <p:nvGrpSpPr>
          <p:cNvPr name="Group 21" id="21"/>
          <p:cNvGrpSpPr/>
          <p:nvPr/>
        </p:nvGrpSpPr>
        <p:grpSpPr>
          <a:xfrm rot="0">
            <a:off x="11031139" y="3436441"/>
            <a:ext cx="3439269" cy="857250"/>
            <a:chOff x="0" y="0"/>
            <a:chExt cx="4585692" cy="11430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4585692" cy="1143000"/>
            </a:xfrm>
            <a:custGeom>
              <a:avLst/>
              <a:gdLst/>
              <a:ahLst/>
              <a:cxnLst/>
              <a:rect r="r" b="b" t="t" l="l"/>
              <a:pathLst>
                <a:path h="1143000" w="4585692">
                  <a:moveTo>
                    <a:pt x="0" y="0"/>
                  </a:moveTo>
                  <a:lnTo>
                    <a:pt x="4585692" y="0"/>
                  </a:lnTo>
                  <a:lnTo>
                    <a:pt x="4585692" y="1143000"/>
                  </a:lnTo>
                  <a:lnTo>
                    <a:pt x="0" y="11430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9525"/>
              <a:ext cx="4585692" cy="11525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687" b="true">
                  <a:solidFill>
                    <a:srgbClr val="DAD8E9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Validation Performance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10844101" y="4576687"/>
            <a:ext cx="3439269" cy="1481435"/>
            <a:chOff x="0" y="0"/>
            <a:chExt cx="4585692" cy="1975247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4585692" cy="1975247"/>
            </a:xfrm>
            <a:custGeom>
              <a:avLst/>
              <a:gdLst/>
              <a:ahLst/>
              <a:cxnLst/>
              <a:rect r="r" b="b" t="t" l="l"/>
              <a:pathLst>
                <a:path h="1975247" w="4585692">
                  <a:moveTo>
                    <a:pt x="0" y="0"/>
                  </a:moveTo>
                  <a:lnTo>
                    <a:pt x="4585692" y="0"/>
                  </a:lnTo>
                  <a:lnTo>
                    <a:pt x="4585692" y="1975247"/>
                  </a:lnTo>
                  <a:lnTo>
                    <a:pt x="0" y="19752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95250"/>
              <a:ext cx="4585692" cy="207049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875"/>
                </a:lnSpc>
              </a:pPr>
              <a:r>
                <a:rPr lang="en-US" sz="2375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Achieved approximately 98.8% validation accuracy with minimal overfitting.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5408728" y="6706121"/>
            <a:ext cx="713334" cy="570979"/>
            <a:chOff x="0" y="0"/>
            <a:chExt cx="951112" cy="761306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12700" y="10166"/>
              <a:ext cx="925703" cy="740968"/>
            </a:xfrm>
            <a:custGeom>
              <a:avLst/>
              <a:gdLst/>
              <a:ahLst/>
              <a:cxnLst/>
              <a:rect r="r" b="b" t="t" l="l"/>
              <a:pathLst>
                <a:path h="740968" w="925703">
                  <a:moveTo>
                    <a:pt x="0" y="138353"/>
                  </a:moveTo>
                  <a:cubicBezTo>
                    <a:pt x="0" y="61908"/>
                    <a:pt x="77343" y="0"/>
                    <a:pt x="172847" y="0"/>
                  </a:cubicBezTo>
                  <a:lnTo>
                    <a:pt x="752856" y="0"/>
                  </a:lnTo>
                  <a:cubicBezTo>
                    <a:pt x="848360" y="0"/>
                    <a:pt x="925703" y="61908"/>
                    <a:pt x="925703" y="138353"/>
                  </a:cubicBezTo>
                  <a:lnTo>
                    <a:pt x="925703" y="602614"/>
                  </a:lnTo>
                  <a:cubicBezTo>
                    <a:pt x="925703" y="679059"/>
                    <a:pt x="848360" y="740967"/>
                    <a:pt x="752856" y="740967"/>
                  </a:cubicBezTo>
                  <a:lnTo>
                    <a:pt x="172847" y="740967"/>
                  </a:lnTo>
                  <a:cubicBezTo>
                    <a:pt x="77343" y="740967"/>
                    <a:pt x="0" y="679059"/>
                    <a:pt x="0" y="602614"/>
                  </a:cubicBezTo>
                  <a:close/>
                </a:path>
              </a:pathLst>
            </a:custGeom>
            <a:solidFill>
              <a:srgbClr val="542C49"/>
            </a:solidFill>
          </p:spPr>
        </p:sp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951103" cy="761299"/>
            </a:xfrm>
            <a:custGeom>
              <a:avLst/>
              <a:gdLst/>
              <a:ahLst/>
              <a:cxnLst/>
              <a:rect r="r" b="b" t="t" l="l"/>
              <a:pathLst>
                <a:path h="761299" w="951103">
                  <a:moveTo>
                    <a:pt x="0" y="148519"/>
                  </a:moveTo>
                  <a:cubicBezTo>
                    <a:pt x="0" y="66483"/>
                    <a:pt x="83058" y="0"/>
                    <a:pt x="185547" y="0"/>
                  </a:cubicBezTo>
                  <a:lnTo>
                    <a:pt x="765556" y="0"/>
                  </a:lnTo>
                  <a:lnTo>
                    <a:pt x="765556" y="10166"/>
                  </a:lnTo>
                  <a:lnTo>
                    <a:pt x="765556" y="0"/>
                  </a:lnTo>
                  <a:lnTo>
                    <a:pt x="765556" y="10166"/>
                  </a:lnTo>
                  <a:lnTo>
                    <a:pt x="765556" y="0"/>
                  </a:lnTo>
                  <a:cubicBezTo>
                    <a:pt x="868045" y="0"/>
                    <a:pt x="951103" y="66483"/>
                    <a:pt x="951103" y="148519"/>
                  </a:cubicBezTo>
                  <a:lnTo>
                    <a:pt x="938403" y="148519"/>
                  </a:lnTo>
                  <a:lnTo>
                    <a:pt x="951103" y="148519"/>
                  </a:lnTo>
                  <a:lnTo>
                    <a:pt x="951103" y="612780"/>
                  </a:lnTo>
                  <a:lnTo>
                    <a:pt x="938403" y="612780"/>
                  </a:lnTo>
                  <a:lnTo>
                    <a:pt x="951103" y="612780"/>
                  </a:lnTo>
                  <a:cubicBezTo>
                    <a:pt x="951103" y="694816"/>
                    <a:pt x="868045" y="761299"/>
                    <a:pt x="765556" y="761299"/>
                  </a:cubicBezTo>
                  <a:lnTo>
                    <a:pt x="765556" y="751133"/>
                  </a:lnTo>
                  <a:lnTo>
                    <a:pt x="765556" y="761299"/>
                  </a:lnTo>
                  <a:lnTo>
                    <a:pt x="185547" y="761299"/>
                  </a:lnTo>
                  <a:lnTo>
                    <a:pt x="185547" y="751133"/>
                  </a:lnTo>
                  <a:lnTo>
                    <a:pt x="185547" y="761299"/>
                  </a:lnTo>
                  <a:cubicBezTo>
                    <a:pt x="83058" y="761299"/>
                    <a:pt x="0" y="694816"/>
                    <a:pt x="0" y="612780"/>
                  </a:cubicBezTo>
                  <a:lnTo>
                    <a:pt x="0" y="148519"/>
                  </a:lnTo>
                  <a:lnTo>
                    <a:pt x="12700" y="148519"/>
                  </a:lnTo>
                  <a:lnTo>
                    <a:pt x="0" y="148519"/>
                  </a:lnTo>
                  <a:moveTo>
                    <a:pt x="25400" y="148519"/>
                  </a:moveTo>
                  <a:lnTo>
                    <a:pt x="25400" y="612780"/>
                  </a:lnTo>
                  <a:lnTo>
                    <a:pt x="12700" y="612780"/>
                  </a:lnTo>
                  <a:lnTo>
                    <a:pt x="25400" y="612780"/>
                  </a:lnTo>
                  <a:cubicBezTo>
                    <a:pt x="25400" y="683532"/>
                    <a:pt x="97028" y="740968"/>
                    <a:pt x="185547" y="740968"/>
                  </a:cubicBezTo>
                  <a:lnTo>
                    <a:pt x="765556" y="740968"/>
                  </a:lnTo>
                  <a:cubicBezTo>
                    <a:pt x="853948" y="740968"/>
                    <a:pt x="925703" y="683634"/>
                    <a:pt x="925703" y="612780"/>
                  </a:cubicBezTo>
                  <a:lnTo>
                    <a:pt x="925703" y="148519"/>
                  </a:lnTo>
                  <a:cubicBezTo>
                    <a:pt x="925703" y="77665"/>
                    <a:pt x="854075" y="20331"/>
                    <a:pt x="765556" y="20331"/>
                  </a:cubicBezTo>
                  <a:lnTo>
                    <a:pt x="185547" y="20331"/>
                  </a:lnTo>
                  <a:lnTo>
                    <a:pt x="185547" y="10166"/>
                  </a:lnTo>
                  <a:lnTo>
                    <a:pt x="185547" y="20331"/>
                  </a:lnTo>
                  <a:cubicBezTo>
                    <a:pt x="97028" y="20331"/>
                    <a:pt x="25400" y="77665"/>
                    <a:pt x="25400" y="148519"/>
                  </a:cubicBezTo>
                  <a:close/>
                </a:path>
              </a:pathLst>
            </a:custGeom>
            <a:solidFill>
              <a:srgbClr val="6D4562"/>
            </a:solidFill>
          </p:spPr>
        </p:sp>
      </p:grpSp>
      <p:grpSp>
        <p:nvGrpSpPr>
          <p:cNvPr name="Group 30" id="30"/>
          <p:cNvGrpSpPr/>
          <p:nvPr/>
        </p:nvGrpSpPr>
        <p:grpSpPr>
          <a:xfrm rot="0">
            <a:off x="6730409" y="6848475"/>
            <a:ext cx="3429000" cy="428625"/>
            <a:chOff x="0" y="0"/>
            <a:chExt cx="4572000" cy="57150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4572000" cy="571500"/>
            </a:xfrm>
            <a:custGeom>
              <a:avLst/>
              <a:gdLst/>
              <a:ahLst/>
              <a:cxnLst/>
              <a:rect r="r" b="b" t="t" l="l"/>
              <a:pathLst>
                <a:path h="571500" w="4572000">
                  <a:moveTo>
                    <a:pt x="0" y="0"/>
                  </a:moveTo>
                  <a:lnTo>
                    <a:pt x="4572000" y="0"/>
                  </a:lnTo>
                  <a:lnTo>
                    <a:pt x="4572000" y="571500"/>
                  </a:lnTo>
                  <a:lnTo>
                    <a:pt x="0" y="5715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0" y="-9525"/>
              <a:ext cx="4572000" cy="5810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374"/>
                </a:lnSpc>
              </a:pPr>
              <a:r>
                <a:rPr lang="en-US" sz="2687" b="true">
                  <a:solidFill>
                    <a:srgbClr val="DAD8E9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Testing</a:t>
              </a: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5534486" y="7781925"/>
            <a:ext cx="8267105" cy="987624"/>
            <a:chOff x="0" y="0"/>
            <a:chExt cx="11022807" cy="1316832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11022807" cy="1316832"/>
            </a:xfrm>
            <a:custGeom>
              <a:avLst/>
              <a:gdLst/>
              <a:ahLst/>
              <a:cxnLst/>
              <a:rect r="r" b="b" t="t" l="l"/>
              <a:pathLst>
                <a:path h="1316832" w="11022807">
                  <a:moveTo>
                    <a:pt x="0" y="0"/>
                  </a:moveTo>
                  <a:lnTo>
                    <a:pt x="11022807" y="0"/>
                  </a:lnTo>
                  <a:lnTo>
                    <a:pt x="11022807" y="1316832"/>
                  </a:lnTo>
                  <a:lnTo>
                    <a:pt x="0" y="13168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5" id="35"/>
            <p:cNvSpPr txBox="true"/>
            <p:nvPr/>
          </p:nvSpPr>
          <p:spPr>
            <a:xfrm>
              <a:off x="0" y="-95250"/>
              <a:ext cx="11022807" cy="141208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875"/>
                </a:lnSpc>
              </a:pPr>
              <a:r>
                <a:rPr lang="en-US" sz="2375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Predictions on sample spam and ham messages were accurate, confirming model reliability.</a:t>
              </a: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-7938" y="9679685"/>
            <a:ext cx="18303875" cy="615253"/>
            <a:chOff x="0" y="0"/>
            <a:chExt cx="24405167" cy="820337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10541" y="10541"/>
              <a:ext cx="24383999" cy="799211"/>
            </a:xfrm>
            <a:custGeom>
              <a:avLst/>
              <a:gdLst/>
              <a:ahLst/>
              <a:cxnLst/>
              <a:rect r="r" b="b" t="t" l="l"/>
              <a:pathLst>
                <a:path h="799211" w="24383999">
                  <a:moveTo>
                    <a:pt x="0" y="0"/>
                  </a:moveTo>
                  <a:lnTo>
                    <a:pt x="24383999" y="0"/>
                  </a:lnTo>
                  <a:lnTo>
                    <a:pt x="24383999" y="799211"/>
                  </a:lnTo>
                  <a:lnTo>
                    <a:pt x="0" y="799211"/>
                  </a:lnTo>
                  <a:close/>
                </a:path>
              </a:pathLst>
            </a:custGeom>
            <a:solidFill>
              <a:srgbClr val="ED7D31"/>
            </a:solidFill>
          </p:spPr>
        </p:sp>
        <p:sp>
          <p:nvSpPr>
            <p:cNvPr name="Freeform 38" id="38"/>
            <p:cNvSpPr/>
            <p:nvPr/>
          </p:nvSpPr>
          <p:spPr>
            <a:xfrm flipH="false" flipV="false" rot="0">
              <a:off x="0" y="0"/>
              <a:ext cx="24405082" cy="820293"/>
            </a:xfrm>
            <a:custGeom>
              <a:avLst/>
              <a:gdLst/>
              <a:ahLst/>
              <a:cxnLst/>
              <a:rect r="r" b="b" t="t" l="l"/>
              <a:pathLst>
                <a:path h="820293" w="24405082">
                  <a:moveTo>
                    <a:pt x="10541" y="0"/>
                  </a:moveTo>
                  <a:lnTo>
                    <a:pt x="24394540" y="0"/>
                  </a:lnTo>
                  <a:cubicBezTo>
                    <a:pt x="24400383" y="0"/>
                    <a:pt x="24405082" y="4699"/>
                    <a:pt x="24405082" y="10541"/>
                  </a:cubicBezTo>
                  <a:lnTo>
                    <a:pt x="24405082" y="809752"/>
                  </a:lnTo>
                  <a:cubicBezTo>
                    <a:pt x="24405082" y="815594"/>
                    <a:pt x="24400383" y="820293"/>
                    <a:pt x="24394540" y="820293"/>
                  </a:cubicBezTo>
                  <a:lnTo>
                    <a:pt x="10541" y="820293"/>
                  </a:lnTo>
                  <a:cubicBezTo>
                    <a:pt x="4699" y="820293"/>
                    <a:pt x="0" y="815594"/>
                    <a:pt x="0" y="809752"/>
                  </a:cubicBezTo>
                  <a:lnTo>
                    <a:pt x="0" y="10541"/>
                  </a:lnTo>
                  <a:cubicBezTo>
                    <a:pt x="0" y="4699"/>
                    <a:pt x="4699" y="0"/>
                    <a:pt x="10541" y="0"/>
                  </a:cubicBezTo>
                  <a:moveTo>
                    <a:pt x="10541" y="21209"/>
                  </a:moveTo>
                  <a:lnTo>
                    <a:pt x="10541" y="10541"/>
                  </a:lnTo>
                  <a:lnTo>
                    <a:pt x="21082" y="10541"/>
                  </a:lnTo>
                  <a:lnTo>
                    <a:pt x="21082" y="809752"/>
                  </a:lnTo>
                  <a:lnTo>
                    <a:pt x="10541" y="809752"/>
                  </a:lnTo>
                  <a:lnTo>
                    <a:pt x="10541" y="799211"/>
                  </a:lnTo>
                  <a:lnTo>
                    <a:pt x="24394540" y="799211"/>
                  </a:lnTo>
                  <a:lnTo>
                    <a:pt x="24394540" y="809752"/>
                  </a:lnTo>
                  <a:lnTo>
                    <a:pt x="24384000" y="809752"/>
                  </a:lnTo>
                  <a:lnTo>
                    <a:pt x="24384000" y="10541"/>
                  </a:lnTo>
                  <a:lnTo>
                    <a:pt x="24394540" y="10541"/>
                  </a:lnTo>
                  <a:lnTo>
                    <a:pt x="24394540" y="21082"/>
                  </a:lnTo>
                  <a:lnTo>
                    <a:pt x="10541" y="21082"/>
                  </a:lnTo>
                  <a:close/>
                </a:path>
              </a:pathLst>
            </a:custGeom>
            <a:solidFill>
              <a:srgbClr val="64310F"/>
            </a:solidFill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DAGni7S_CxY</dc:identifier>
  <dcterms:modified xsi:type="dcterms:W3CDTF">2011-08-01T06:04:30Z</dcterms:modified>
  <cp:revision>1</cp:revision>
  <dc:title>Email-Spam-Detection-using-Hybrid-and-CNN-based-Models.pptx</dc:title>
</cp:coreProperties>
</file>

<file path=docProps/thumbnail.jpeg>
</file>